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4"/>
    <p:sldMasterId id="2147493486" r:id="rId5"/>
  </p:sldMasterIdLst>
  <p:notesMasterIdLst>
    <p:notesMasterId r:id="rId46"/>
  </p:notesMasterIdLst>
  <p:handoutMasterIdLst>
    <p:handoutMasterId r:id="rId47"/>
  </p:handoutMasterIdLst>
  <p:sldIdLst>
    <p:sldId id="1204" r:id="rId6"/>
    <p:sldId id="1263" r:id="rId7"/>
    <p:sldId id="1124" r:id="rId8"/>
    <p:sldId id="1195" r:id="rId9"/>
    <p:sldId id="894" r:id="rId10"/>
    <p:sldId id="1213" r:id="rId11"/>
    <p:sldId id="1185" r:id="rId12"/>
    <p:sldId id="1261" r:id="rId13"/>
    <p:sldId id="1220" r:id="rId14"/>
    <p:sldId id="1135" r:id="rId15"/>
    <p:sldId id="1236" r:id="rId16"/>
    <p:sldId id="910" r:id="rId17"/>
    <p:sldId id="911" r:id="rId18"/>
    <p:sldId id="1072" r:id="rId19"/>
    <p:sldId id="1208" r:id="rId20"/>
    <p:sldId id="1207" r:id="rId21"/>
    <p:sldId id="1260" r:id="rId22"/>
    <p:sldId id="1259" r:id="rId23"/>
    <p:sldId id="1225" r:id="rId24"/>
    <p:sldId id="1223" r:id="rId25"/>
    <p:sldId id="1276" r:id="rId26"/>
    <p:sldId id="1268" r:id="rId27"/>
    <p:sldId id="1269" r:id="rId28"/>
    <p:sldId id="1221" r:id="rId29"/>
    <p:sldId id="1253" r:id="rId30"/>
    <p:sldId id="1206" r:id="rId31"/>
    <p:sldId id="1270" r:id="rId32"/>
    <p:sldId id="1222" r:id="rId33"/>
    <p:sldId id="1219" r:id="rId34"/>
    <p:sldId id="1205" r:id="rId35"/>
    <p:sldId id="1215" r:id="rId36"/>
    <p:sldId id="1203" r:id="rId37"/>
    <p:sldId id="1274" r:id="rId38"/>
    <p:sldId id="1110" r:id="rId39"/>
    <p:sldId id="1271" r:id="rId40"/>
    <p:sldId id="1272" r:id="rId41"/>
    <p:sldId id="1218" r:id="rId42"/>
    <p:sldId id="1265" r:id="rId43"/>
    <p:sldId id="1036" r:id="rId44"/>
    <p:sldId id="1211"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Pages" id="{D892A3E1-F820-1F4A-8E28-84D909C22B14}">
          <p14:sldIdLst>
            <p14:sldId id="1204"/>
            <p14:sldId id="1263"/>
            <p14:sldId id="1124"/>
            <p14:sldId id="1195"/>
            <p14:sldId id="894"/>
            <p14:sldId id="1213"/>
            <p14:sldId id="1185"/>
            <p14:sldId id="1261"/>
            <p14:sldId id="1220"/>
            <p14:sldId id="1135"/>
            <p14:sldId id="1236"/>
            <p14:sldId id="910"/>
            <p14:sldId id="911"/>
            <p14:sldId id="1072"/>
            <p14:sldId id="1208"/>
            <p14:sldId id="1207"/>
            <p14:sldId id="1260"/>
            <p14:sldId id="1259"/>
            <p14:sldId id="1225"/>
            <p14:sldId id="1223"/>
            <p14:sldId id="1276"/>
            <p14:sldId id="1268"/>
            <p14:sldId id="1269"/>
            <p14:sldId id="1221"/>
            <p14:sldId id="1253"/>
            <p14:sldId id="1206"/>
            <p14:sldId id="1270"/>
            <p14:sldId id="1222"/>
            <p14:sldId id="1219"/>
            <p14:sldId id="1205"/>
            <p14:sldId id="1215"/>
            <p14:sldId id="1203"/>
            <p14:sldId id="1274"/>
            <p14:sldId id="1110"/>
            <p14:sldId id="1271"/>
            <p14:sldId id="1272"/>
            <p14:sldId id="1218"/>
            <p14:sldId id="1265"/>
            <p14:sldId id="1036"/>
            <p14:sldId id="121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45"/>
    <a:srgbClr val="003066"/>
    <a:srgbClr val="F38827"/>
    <a:srgbClr val="042A5C"/>
    <a:srgbClr val="CDD9F4"/>
    <a:srgbClr val="DBECBF"/>
    <a:srgbClr val="34A320"/>
    <a:srgbClr val="E4F5BE"/>
    <a:srgbClr val="678B04"/>
    <a:srgbClr val="C4BD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59B3DD-3438-412F-8342-0A84A4190453}" v="155" dt="2024-04-11T16:22:28.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ward, Mark" userId="4ecb8f30-0e4e-4bf0-b30b-1124c7740526" providerId="ADAL" clId="{A059B3DD-3438-412F-8342-0A84A4190453}"/>
    <pc:docChg chg="undo custSel addSld delSld modSld sldOrd modSection">
      <pc:chgData name="Woodward, Mark" userId="4ecb8f30-0e4e-4bf0-b30b-1124c7740526" providerId="ADAL" clId="{A059B3DD-3438-412F-8342-0A84A4190453}" dt="2024-04-11T16:22:28.781" v="156"/>
      <pc:docMkLst>
        <pc:docMk/>
      </pc:docMkLst>
      <pc:sldChg chg="modSp mod">
        <pc:chgData name="Woodward, Mark" userId="4ecb8f30-0e4e-4bf0-b30b-1124c7740526" providerId="ADAL" clId="{A059B3DD-3438-412F-8342-0A84A4190453}" dt="2024-04-11T16:21:52.409" v="154" actId="20577"/>
        <pc:sldMkLst>
          <pc:docMk/>
          <pc:sldMk cId="3192056766" sldId="1221"/>
        </pc:sldMkLst>
        <pc:spChg chg="mod">
          <ac:chgData name="Woodward, Mark" userId="4ecb8f30-0e4e-4bf0-b30b-1124c7740526" providerId="ADAL" clId="{A059B3DD-3438-412F-8342-0A84A4190453}" dt="2024-04-11T16:21:52.409" v="154" actId="20577"/>
          <ac:spMkLst>
            <pc:docMk/>
            <pc:sldMk cId="3192056766" sldId="1221"/>
            <ac:spMk id="3" creationId="{0E530B58-0C38-525F-E0F2-3C487E84D7D5}"/>
          </ac:spMkLst>
        </pc:spChg>
      </pc:sldChg>
      <pc:sldChg chg="modSp mod">
        <pc:chgData name="Woodward, Mark" userId="4ecb8f30-0e4e-4bf0-b30b-1124c7740526" providerId="ADAL" clId="{A059B3DD-3438-412F-8342-0A84A4190453}" dt="2024-04-11T16:21:17.032" v="101" actId="20577"/>
        <pc:sldMkLst>
          <pc:docMk/>
          <pc:sldMk cId="3797880831" sldId="1223"/>
        </pc:sldMkLst>
        <pc:spChg chg="mod">
          <ac:chgData name="Woodward, Mark" userId="4ecb8f30-0e4e-4bf0-b30b-1124c7740526" providerId="ADAL" clId="{A059B3DD-3438-412F-8342-0A84A4190453}" dt="2024-04-11T16:20:49.438" v="82" actId="1035"/>
          <ac:spMkLst>
            <pc:docMk/>
            <pc:sldMk cId="3797880831" sldId="1223"/>
            <ac:spMk id="12" creationId="{4926634D-3E08-92C3-0594-541FB1C9F1FE}"/>
          </ac:spMkLst>
        </pc:spChg>
        <pc:spChg chg="mod">
          <ac:chgData name="Woodward, Mark" userId="4ecb8f30-0e4e-4bf0-b30b-1124c7740526" providerId="ADAL" clId="{A059B3DD-3438-412F-8342-0A84A4190453}" dt="2024-04-11T16:20:46.018" v="76" actId="1037"/>
          <ac:spMkLst>
            <pc:docMk/>
            <pc:sldMk cId="3797880831" sldId="1223"/>
            <ac:spMk id="14" creationId="{58ED3617-9714-443D-8325-9B46BE4401A5}"/>
          </ac:spMkLst>
        </pc:spChg>
        <pc:spChg chg="mod">
          <ac:chgData name="Woodward, Mark" userId="4ecb8f30-0e4e-4bf0-b30b-1124c7740526" providerId="ADAL" clId="{A059B3DD-3438-412F-8342-0A84A4190453}" dt="2024-04-11T16:20:46.018" v="76" actId="1037"/>
          <ac:spMkLst>
            <pc:docMk/>
            <pc:sldMk cId="3797880831" sldId="1223"/>
            <ac:spMk id="15" creationId="{66622455-BA7D-2470-533C-9EF85EA13897}"/>
          </ac:spMkLst>
        </pc:spChg>
        <pc:spChg chg="mod">
          <ac:chgData name="Woodward, Mark" userId="4ecb8f30-0e4e-4bf0-b30b-1124c7740526" providerId="ADAL" clId="{A059B3DD-3438-412F-8342-0A84A4190453}" dt="2024-04-11T16:20:46.018" v="76" actId="1037"/>
          <ac:spMkLst>
            <pc:docMk/>
            <pc:sldMk cId="3797880831" sldId="1223"/>
            <ac:spMk id="18" creationId="{FBABDAE0-662C-4EFC-BAE4-ADED78423758}"/>
          </ac:spMkLst>
        </pc:spChg>
        <pc:spChg chg="mod">
          <ac:chgData name="Woodward, Mark" userId="4ecb8f30-0e4e-4bf0-b30b-1124c7740526" providerId="ADAL" clId="{A059B3DD-3438-412F-8342-0A84A4190453}" dt="2024-04-11T16:20:46.018" v="76" actId="1037"/>
          <ac:spMkLst>
            <pc:docMk/>
            <pc:sldMk cId="3797880831" sldId="1223"/>
            <ac:spMk id="19" creationId="{6F50CEF2-AFBD-43F1-8476-43850F3396DB}"/>
          </ac:spMkLst>
        </pc:spChg>
        <pc:spChg chg="mod">
          <ac:chgData name="Woodward, Mark" userId="4ecb8f30-0e4e-4bf0-b30b-1124c7740526" providerId="ADAL" clId="{A059B3DD-3438-412F-8342-0A84A4190453}" dt="2024-04-11T16:21:17.032" v="101" actId="20577"/>
          <ac:spMkLst>
            <pc:docMk/>
            <pc:sldMk cId="3797880831" sldId="1223"/>
            <ac:spMk id="27" creationId="{CE9A4B71-8F2F-217E-A870-316F1F0DBDB4}"/>
          </ac:spMkLst>
        </pc:spChg>
        <pc:spChg chg="mod">
          <ac:chgData name="Woodward, Mark" userId="4ecb8f30-0e4e-4bf0-b30b-1124c7740526" providerId="ADAL" clId="{A059B3DD-3438-412F-8342-0A84A4190453}" dt="2024-04-11T16:20:46.018" v="76" actId="1037"/>
          <ac:spMkLst>
            <pc:docMk/>
            <pc:sldMk cId="3797880831" sldId="1223"/>
            <ac:spMk id="33" creationId="{AF090291-BFCE-69CD-BA4A-162356A9F394}"/>
          </ac:spMkLst>
        </pc:spChg>
        <pc:spChg chg="mod">
          <ac:chgData name="Woodward, Mark" userId="4ecb8f30-0e4e-4bf0-b30b-1124c7740526" providerId="ADAL" clId="{A059B3DD-3438-412F-8342-0A84A4190453}" dt="2024-04-11T16:20:46.018" v="76" actId="1037"/>
          <ac:spMkLst>
            <pc:docMk/>
            <pc:sldMk cId="3797880831" sldId="1223"/>
            <ac:spMk id="44" creationId="{A79E1B30-2DC9-9D99-E372-70A0C3B48FB8}"/>
          </ac:spMkLst>
        </pc:spChg>
        <pc:spChg chg="mod">
          <ac:chgData name="Woodward, Mark" userId="4ecb8f30-0e4e-4bf0-b30b-1124c7740526" providerId="ADAL" clId="{A059B3DD-3438-412F-8342-0A84A4190453}" dt="2024-04-11T16:20:46.018" v="76" actId="1037"/>
          <ac:spMkLst>
            <pc:docMk/>
            <pc:sldMk cId="3797880831" sldId="1223"/>
            <ac:spMk id="48" creationId="{EC80F970-C0BF-3417-A777-890E133E22E9}"/>
          </ac:spMkLst>
        </pc:spChg>
      </pc:sldChg>
      <pc:sldChg chg="ord">
        <pc:chgData name="Woodward, Mark" userId="4ecb8f30-0e4e-4bf0-b30b-1124c7740526" providerId="ADAL" clId="{A059B3DD-3438-412F-8342-0A84A4190453}" dt="2024-04-11T16:22:28.781" v="156"/>
        <pc:sldMkLst>
          <pc:docMk/>
          <pc:sldMk cId="611944427" sldId="1263"/>
        </pc:sldMkLst>
      </pc:sldChg>
      <pc:sldChg chg="del">
        <pc:chgData name="Woodward, Mark" userId="4ecb8f30-0e4e-4bf0-b30b-1124c7740526" providerId="ADAL" clId="{A059B3DD-3438-412F-8342-0A84A4190453}" dt="2024-04-11T16:19:39.339" v="1" actId="47"/>
        <pc:sldMkLst>
          <pc:docMk/>
          <pc:sldMk cId="3568706332" sldId="1275"/>
        </pc:sldMkLst>
      </pc:sldChg>
      <pc:sldChg chg="add">
        <pc:chgData name="Woodward, Mark" userId="4ecb8f30-0e4e-4bf0-b30b-1124c7740526" providerId="ADAL" clId="{A059B3DD-3438-412F-8342-0A84A4190453}" dt="2024-04-11T16:19:36.901" v="0"/>
        <pc:sldMkLst>
          <pc:docMk/>
          <pc:sldMk cId="2410675916" sldId="127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0CC57-18A7-4799-BE5C-721A60DB466C}" type="datetimeFigureOut">
              <a:rPr lang="en-US" smtClean="0"/>
              <a:t>4/11/2024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A8585F-8494-4B00-8A16-95548428A464}" type="slidenum">
              <a:rPr lang="en-US" smtClean="0"/>
              <a:t>‹#›</a:t>
            </a:fld>
            <a:endParaRPr lang="en-US"/>
          </a:p>
        </p:txBody>
      </p:sp>
    </p:spTree>
    <p:extLst>
      <p:ext uri="{BB962C8B-B14F-4D97-AF65-F5344CB8AC3E}">
        <p14:creationId xmlns:p14="http://schemas.microsoft.com/office/powerpoint/2010/main" val="19598935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36BB1-0D23-4B32-A85C-67636968A739}"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2FEBA-2D95-4134-A28E-7E6D8507A9C1}" type="slidenum">
              <a:rPr lang="en-US" smtClean="0"/>
              <a:t>‹#›</a:t>
            </a:fld>
            <a:endParaRPr lang="en-US"/>
          </a:p>
        </p:txBody>
      </p:sp>
    </p:spTree>
    <p:extLst>
      <p:ext uri="{BB962C8B-B14F-4D97-AF65-F5344CB8AC3E}">
        <p14:creationId xmlns:p14="http://schemas.microsoft.com/office/powerpoint/2010/main" val="205989428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260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C8F167-0556-4EF8-8113-FD3CE95DF9B9}" type="slidenum">
              <a:rPr lang="en-US" smtClean="0"/>
              <a:t>5</a:t>
            </a:fld>
            <a:endParaRPr lang="en-US"/>
          </a:p>
        </p:txBody>
      </p:sp>
    </p:spTree>
    <p:extLst>
      <p:ext uri="{BB962C8B-B14F-4D97-AF65-F5344CB8AC3E}">
        <p14:creationId xmlns:p14="http://schemas.microsoft.com/office/powerpoint/2010/main" val="171255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046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584BF9-4DAC-6043-860C-EC30289809E9}"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276911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84BF9-4DAC-6043-860C-EC30289809E9}"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44164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84BF9-4DAC-6043-860C-EC30289809E9}"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354201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ing Slide O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68F32C-A6DC-4805-AF37-1B9788A4C6DE}"/>
              </a:ext>
            </a:extLst>
          </p:cNvPr>
          <p:cNvSpPr>
            <a:spLocks noGrp="1"/>
          </p:cNvSpPr>
          <p:nvPr>
            <p:ph type="subTitle" idx="1"/>
          </p:nvPr>
        </p:nvSpPr>
        <p:spPr>
          <a:xfrm>
            <a:off x="1143000" y="3310543"/>
            <a:ext cx="6858000" cy="729442"/>
          </a:xfrm>
        </p:spPr>
        <p:txBody>
          <a:bodyPr/>
          <a:lstStyle>
            <a:lvl1pPr marL="0" indent="0" algn="ctr">
              <a:buNone/>
              <a:defRPr sz="1800">
                <a:solidFill>
                  <a:srgbClr val="001E4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078571493"/>
      </p:ext>
    </p:extLst>
  </p:cSld>
  <p:clrMapOvr>
    <a:masterClrMapping/>
  </p:clrMapOvr>
  <p:extLst>
    <p:ext uri="{DCECCB84-F9BA-43D5-87BE-67443E8EF086}">
      <p15:sldGuideLst xmlns:p15="http://schemas.microsoft.com/office/powerpoint/2012/main">
        <p15:guide id="1" orient="horz" pos="2760">
          <p15:clr>
            <a:srgbClr val="FBAE40"/>
          </p15:clr>
        </p15:guide>
        <p15:guide id="2" pos="960">
          <p15:clr>
            <a:srgbClr val="FBAE40"/>
          </p15:clr>
        </p15:guide>
        <p15:guide id="3" orient="horz" pos="3408">
          <p15:clr>
            <a:srgbClr val="FBAE40"/>
          </p15:clr>
        </p15:guide>
        <p15:guide id="4" pos="6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215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307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1078105"/>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173480"/>
            <a:ext cx="7886700" cy="216992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35129"/>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152">
          <p15:clr>
            <a:srgbClr val="FBAE40"/>
          </p15:clr>
        </p15:guide>
        <p15:guide id="4" orient="horz" pos="36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1078105"/>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173479"/>
            <a:ext cx="7886700" cy="231539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13832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152">
          <p15:clr>
            <a:srgbClr val="FBAE40"/>
          </p15:clr>
        </p15:guide>
        <p15:guide id="4" orient="horz" pos="3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lide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1078105"/>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173479"/>
            <a:ext cx="7886700" cy="248996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008820"/>
      </p:ext>
    </p:extLst>
  </p:cSld>
  <p:clrMapOvr>
    <a:masterClrMapping/>
  </p:clrMapOvr>
  <p:extLst>
    <p:ext uri="{DCECCB84-F9BA-43D5-87BE-67443E8EF086}">
      <p15:sldGuideLst xmlns:p15="http://schemas.microsoft.com/office/powerpoint/2012/main">
        <p15:guide id="1" orient="horz" pos="1152">
          <p15:clr>
            <a:srgbClr val="FBAE40"/>
          </p15:clr>
        </p15:guide>
        <p15:guide id="2" pos="528">
          <p15:clr>
            <a:srgbClr val="FBAE40"/>
          </p15:clr>
        </p15:guide>
        <p15:guide id="3" pos="7152">
          <p15:clr>
            <a:srgbClr val="FBAE40"/>
          </p15:clr>
        </p15:guide>
        <p15:guide id="4" orient="horz" pos="39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lide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1395500" y="230209"/>
            <a:ext cx="7401444"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1395500" y="1325583"/>
            <a:ext cx="7401444" cy="2970019"/>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248577"/>
      </p:ext>
    </p:extLst>
  </p:cSld>
  <p:clrMapOvr>
    <a:masterClrMapping/>
  </p:clrMapOvr>
  <p:extLst>
    <p:ext uri="{DCECCB84-F9BA-43D5-87BE-67443E8EF086}">
      <p15:sldGuideLst xmlns:p15="http://schemas.microsoft.com/office/powerpoint/2012/main">
        <p15:guide id="1" pos="1176">
          <p15:clr>
            <a:srgbClr val="FBAE40"/>
          </p15:clr>
        </p15:guide>
        <p15:guide id="2" pos="7392">
          <p15:clr>
            <a:srgbClr val="FBAE40"/>
          </p15:clr>
        </p15:guide>
        <p15:guide id="3" orient="horz" pos="192">
          <p15:clr>
            <a:srgbClr val="FBAE40"/>
          </p15:clr>
        </p15:guide>
        <p15:guide id="4" orient="horz"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lide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1395500" y="230209"/>
            <a:ext cx="7401444"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1395500" y="1325583"/>
            <a:ext cx="7401444" cy="3206932"/>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500266"/>
      </p:ext>
    </p:extLst>
  </p:cSld>
  <p:clrMapOvr>
    <a:masterClrMapping/>
  </p:clrMapOvr>
  <p:extLst>
    <p:ext uri="{DCECCB84-F9BA-43D5-87BE-67443E8EF086}">
      <p15:sldGuideLst xmlns:p15="http://schemas.microsoft.com/office/powerpoint/2012/main">
        <p15:guide id="1" pos="1176">
          <p15:clr>
            <a:srgbClr val="FBAE40"/>
          </p15:clr>
        </p15:guide>
        <p15:guide id="2" pos="7392">
          <p15:clr>
            <a:srgbClr val="FBAE40"/>
          </p15:clr>
        </p15:guide>
        <p15:guide id="3" orient="horz" pos="192">
          <p15:clr>
            <a:srgbClr val="FBAE40"/>
          </p15:clr>
        </p15:guide>
        <p15:guide id="4" orient="horz" pos="3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84BF9-4DAC-6043-860C-EC30289809E9}"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4233910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lide Op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1395500" y="230209"/>
            <a:ext cx="7401444"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1395500" y="1325583"/>
            <a:ext cx="7401444" cy="341890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79632"/>
      </p:ext>
    </p:extLst>
  </p:cSld>
  <p:clrMapOvr>
    <a:masterClrMapping/>
  </p:clrMapOvr>
  <p:extLst>
    <p:ext uri="{DCECCB84-F9BA-43D5-87BE-67443E8EF086}">
      <p15:sldGuideLst xmlns:p15="http://schemas.microsoft.com/office/powerpoint/2012/main">
        <p15:guide id="1" pos="1176">
          <p15:clr>
            <a:srgbClr val="FBAE40"/>
          </p15:clr>
        </p15:guide>
        <p15:guide id="2" pos="7392">
          <p15:clr>
            <a:srgbClr val="FBAE40"/>
          </p15:clr>
        </p15:guide>
        <p15:guide id="3" orient="horz" pos="192">
          <p15:clr>
            <a:srgbClr val="FBAE40"/>
          </p15:clr>
        </p15:guide>
        <p15:guide id="4" orient="horz" pos="39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lide Option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990251" y="1121745"/>
            <a:ext cx="737651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990251" y="2217120"/>
            <a:ext cx="7376510" cy="203483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72804"/>
      </p:ext>
    </p:extLst>
  </p:cSld>
  <p:clrMapOvr>
    <a:masterClrMapping/>
  </p:clrMapOvr>
  <p:extLst>
    <p:ext uri="{DCECCB84-F9BA-43D5-87BE-67443E8EF086}">
      <p15:sldGuideLst xmlns:p15="http://schemas.microsoft.com/office/powerpoint/2012/main">
        <p15:guide id="1" pos="816">
          <p15:clr>
            <a:srgbClr val="FBAE40"/>
          </p15:clr>
        </p15:guide>
        <p15:guide id="2" pos="7032">
          <p15:clr>
            <a:srgbClr val="FBAE40"/>
          </p15:clr>
        </p15:guide>
        <p15:guide id="3" orient="horz" pos="3576">
          <p15:clr>
            <a:srgbClr val="FBAE40"/>
          </p15:clr>
        </p15:guide>
        <p15:guide id="4" orient="horz" pos="11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Slide Option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990251" y="1121745"/>
            <a:ext cx="737651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990251" y="2217120"/>
            <a:ext cx="7376510" cy="222811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658708"/>
      </p:ext>
    </p:extLst>
  </p:cSld>
  <p:clrMapOvr>
    <a:masterClrMapping/>
  </p:clrMapOvr>
  <p:extLst>
    <p:ext uri="{DCECCB84-F9BA-43D5-87BE-67443E8EF086}">
      <p15:sldGuideLst xmlns:p15="http://schemas.microsoft.com/office/powerpoint/2012/main">
        <p15:guide id="1" pos="840">
          <p15:clr>
            <a:srgbClr val="FBAE40"/>
          </p15:clr>
        </p15:guide>
        <p15:guide id="2" pos="7032">
          <p15:clr>
            <a:srgbClr val="FBAE40"/>
          </p15:clr>
        </p15:guide>
        <p15:guide id="3" orient="horz" pos="1176">
          <p15:clr>
            <a:srgbClr val="FBAE40"/>
          </p15:clr>
        </p15:guide>
        <p15:guide id="4" orient="horz" pos="37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lide Option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990251" y="1121745"/>
            <a:ext cx="737651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990251" y="2217120"/>
            <a:ext cx="7376510" cy="2446320"/>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445084"/>
      </p:ext>
    </p:extLst>
  </p:cSld>
  <p:clrMapOvr>
    <a:masterClrMapping/>
  </p:clrMapOvr>
  <p:extLst>
    <p:ext uri="{DCECCB84-F9BA-43D5-87BE-67443E8EF086}">
      <p15:sldGuideLst xmlns:p15="http://schemas.microsoft.com/office/powerpoint/2012/main">
        <p15:guide id="1" pos="816">
          <p15:clr>
            <a:srgbClr val="FBAE40"/>
          </p15:clr>
        </p15:guide>
        <p15:guide id="2" pos="7032">
          <p15:clr>
            <a:srgbClr val="FBAE40"/>
          </p15:clr>
        </p15:guide>
        <p15:guide id="3" orient="horz" pos="1200">
          <p15:clr>
            <a:srgbClr val="FBAE40"/>
          </p15:clr>
        </p15:guide>
        <p15:guide id="4" orient="horz" pos="391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lide Option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35280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698479"/>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lide Option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49619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24594"/>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4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lide Option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87026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725066"/>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7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lide Option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87026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613731"/>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7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lide Option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49619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456358"/>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4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lide Option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88273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940937"/>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84BF9-4DAC-6043-860C-EC30289809E9}"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2058098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lide Option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866283"/>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lide Option 1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5B94FBAB-1756-4F95-84DB-DB43FB8B4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1838569426"/>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lide Option 18">
    <p:bg>
      <p:bgPr>
        <a:solidFill>
          <a:srgbClr val="EDE9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E02F1551-34AD-4D03-B16F-4955D34B8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1568236757"/>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lide Option 19">
    <p:bg>
      <p:bgPr>
        <a:solidFill>
          <a:srgbClr val="E6F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02CECAED-F388-4DD9-AF1B-B5D6646E6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2952843233"/>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lide Option 20">
    <p:bg>
      <p:bgPr>
        <a:solidFill>
          <a:srgbClr val="DBE2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71E2F006-5209-42F6-93F3-785CB0D94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2843905632"/>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lide Option 21">
    <p:bg>
      <p:bgPr>
        <a:solidFill>
          <a:srgbClr val="001E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Content Placeholder 4">
            <a:extLst>
              <a:ext uri="{FF2B5EF4-FFF2-40B4-BE49-F238E27FC236}">
                <a16:creationId xmlns:a16="http://schemas.microsoft.com/office/drawing/2014/main" id="{6EB9138E-DBE3-46A3-945A-90C55FF94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4"/>
          </a:xfrm>
          <a:prstGeom prst="rect">
            <a:avLst/>
          </a:prstGeom>
        </p:spPr>
      </p:pic>
    </p:spTree>
    <p:extLst>
      <p:ext uri="{BB962C8B-B14F-4D97-AF65-F5344CB8AC3E}">
        <p14:creationId xmlns:p14="http://schemas.microsoft.com/office/powerpoint/2010/main" val="2989632097"/>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lide Option 22">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BFC8A3A-2DA9-4F1D-89D8-78A3F22D6B32}"/>
              </a:ext>
            </a:extLst>
          </p:cNvPr>
          <p:cNvSpPr/>
          <p:nvPr/>
        </p:nvSpPr>
        <p:spPr>
          <a:xfrm>
            <a:off x="0" y="1"/>
            <a:ext cx="9144000" cy="2638151"/>
          </a:xfrm>
          <a:custGeom>
            <a:avLst/>
            <a:gdLst>
              <a:gd name="connsiteX0" fmla="*/ 0 w 12192000"/>
              <a:gd name="connsiteY0" fmla="*/ 0 h 3934437"/>
              <a:gd name="connsiteX1" fmla="*/ 5964572 w 12192000"/>
              <a:gd name="connsiteY1" fmla="*/ 0 h 3934437"/>
              <a:gd name="connsiteX2" fmla="*/ 6096000 w 12192000"/>
              <a:gd name="connsiteY2" fmla="*/ 0 h 3934437"/>
              <a:gd name="connsiteX3" fmla="*/ 12192000 w 12192000"/>
              <a:gd name="connsiteY3" fmla="*/ 0 h 3934437"/>
              <a:gd name="connsiteX4" fmla="*/ 12192000 w 12192000"/>
              <a:gd name="connsiteY4" fmla="*/ 3548543 h 3934437"/>
              <a:gd name="connsiteX5" fmla="*/ 6096000 w 12192000"/>
              <a:gd name="connsiteY5" fmla="*/ 3548543 h 3934437"/>
              <a:gd name="connsiteX6" fmla="*/ 6096000 w 12192000"/>
              <a:gd name="connsiteY6" fmla="*/ 3934437 h 3934437"/>
              <a:gd name="connsiteX7" fmla="*/ 0 w 12192000"/>
              <a:gd name="connsiteY7" fmla="*/ 3934437 h 39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934437">
                <a:moveTo>
                  <a:pt x="0" y="0"/>
                </a:moveTo>
                <a:lnTo>
                  <a:pt x="5964572" y="0"/>
                </a:lnTo>
                <a:lnTo>
                  <a:pt x="6096000" y="0"/>
                </a:lnTo>
                <a:lnTo>
                  <a:pt x="12192000" y="0"/>
                </a:lnTo>
                <a:lnTo>
                  <a:pt x="12192000" y="3548543"/>
                </a:lnTo>
                <a:lnTo>
                  <a:pt x="6096000" y="3548543"/>
                </a:lnTo>
                <a:lnTo>
                  <a:pt x="6096000" y="3934437"/>
                </a:lnTo>
                <a:lnTo>
                  <a:pt x="0" y="3934437"/>
                </a:lnTo>
                <a:close/>
              </a:path>
            </a:pathLst>
          </a:custGeom>
          <a:solidFill>
            <a:srgbClr val="00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647925"/>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992582"/>
            <a:ext cx="7886700" cy="150299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a:extLst>
              <a:ext uri="{FF2B5EF4-FFF2-40B4-BE49-F238E27FC236}">
                <a16:creationId xmlns:a16="http://schemas.microsoft.com/office/drawing/2014/main" id="{85DB9224-ADDE-4672-9501-02BA5CE7E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65876784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496">
          <p15:clr>
            <a:srgbClr val="FBAE40"/>
          </p15:clr>
        </p15:guide>
        <p15:guide id="4" orient="horz"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lide Option 23">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09588E3-84E6-4916-99F3-3EDED8156274}"/>
              </a:ext>
            </a:extLst>
          </p:cNvPr>
          <p:cNvSpPr/>
          <p:nvPr/>
        </p:nvSpPr>
        <p:spPr>
          <a:xfrm>
            <a:off x="1" y="0"/>
            <a:ext cx="9139805" cy="1530002"/>
          </a:xfrm>
          <a:custGeom>
            <a:avLst/>
            <a:gdLst>
              <a:gd name="connsiteX0" fmla="*/ 0 w 12186407"/>
              <a:gd name="connsiteY0" fmla="*/ 0 h 2040002"/>
              <a:gd name="connsiteX1" fmla="*/ 5889072 w 12186407"/>
              <a:gd name="connsiteY1" fmla="*/ 0 h 2040002"/>
              <a:gd name="connsiteX2" fmla="*/ 6096000 w 12186407"/>
              <a:gd name="connsiteY2" fmla="*/ 0 h 2040002"/>
              <a:gd name="connsiteX3" fmla="*/ 12186407 w 12186407"/>
              <a:gd name="connsiteY3" fmla="*/ 0 h 2040002"/>
              <a:gd name="connsiteX4" fmla="*/ 12186407 w 12186407"/>
              <a:gd name="connsiteY4" fmla="*/ 1690687 h 2040002"/>
              <a:gd name="connsiteX5" fmla="*/ 6096000 w 12186407"/>
              <a:gd name="connsiteY5" fmla="*/ 1690687 h 2040002"/>
              <a:gd name="connsiteX6" fmla="*/ 6096000 w 12186407"/>
              <a:gd name="connsiteY6" fmla="*/ 2040002 h 2040002"/>
              <a:gd name="connsiteX7" fmla="*/ 0 w 12186407"/>
              <a:gd name="connsiteY7" fmla="*/ 2040002 h 204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407" h="2040002">
                <a:moveTo>
                  <a:pt x="0" y="0"/>
                </a:moveTo>
                <a:lnTo>
                  <a:pt x="5889072" y="0"/>
                </a:lnTo>
                <a:lnTo>
                  <a:pt x="6096000" y="0"/>
                </a:lnTo>
                <a:lnTo>
                  <a:pt x="12186407" y="0"/>
                </a:lnTo>
                <a:lnTo>
                  <a:pt x="12186407" y="1690687"/>
                </a:lnTo>
                <a:lnTo>
                  <a:pt x="6096000" y="1690687"/>
                </a:lnTo>
                <a:lnTo>
                  <a:pt x="6096000" y="2040002"/>
                </a:lnTo>
                <a:lnTo>
                  <a:pt x="0" y="2040002"/>
                </a:lnTo>
                <a:close/>
              </a:path>
            </a:pathLst>
          </a:custGeom>
          <a:solidFill>
            <a:srgbClr val="00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230207"/>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963882"/>
            <a:ext cx="7886700" cy="256239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Content Placeholder 4">
            <a:extLst>
              <a:ext uri="{FF2B5EF4-FFF2-40B4-BE49-F238E27FC236}">
                <a16:creationId xmlns:a16="http://schemas.microsoft.com/office/drawing/2014/main" id="{5F9D7F24-BC77-4AB8-916D-27DCE38CF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3216704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632">
          <p15:clr>
            <a:srgbClr val="FBAE40"/>
          </p15:clr>
        </p15:guide>
        <p15:guide id="4" orient="horz"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Slide Option 24">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BFC8A3A-2DA9-4F1D-89D8-78A3F22D6B32}"/>
              </a:ext>
            </a:extLst>
          </p:cNvPr>
          <p:cNvSpPr/>
          <p:nvPr/>
        </p:nvSpPr>
        <p:spPr>
          <a:xfrm>
            <a:off x="0" y="1"/>
            <a:ext cx="9144000" cy="2638151"/>
          </a:xfrm>
          <a:custGeom>
            <a:avLst/>
            <a:gdLst>
              <a:gd name="connsiteX0" fmla="*/ 0 w 12192000"/>
              <a:gd name="connsiteY0" fmla="*/ 0 h 3934437"/>
              <a:gd name="connsiteX1" fmla="*/ 5964572 w 12192000"/>
              <a:gd name="connsiteY1" fmla="*/ 0 h 3934437"/>
              <a:gd name="connsiteX2" fmla="*/ 6096000 w 12192000"/>
              <a:gd name="connsiteY2" fmla="*/ 0 h 3934437"/>
              <a:gd name="connsiteX3" fmla="*/ 12192000 w 12192000"/>
              <a:gd name="connsiteY3" fmla="*/ 0 h 3934437"/>
              <a:gd name="connsiteX4" fmla="*/ 12192000 w 12192000"/>
              <a:gd name="connsiteY4" fmla="*/ 3548543 h 3934437"/>
              <a:gd name="connsiteX5" fmla="*/ 6096000 w 12192000"/>
              <a:gd name="connsiteY5" fmla="*/ 3548543 h 3934437"/>
              <a:gd name="connsiteX6" fmla="*/ 6096000 w 12192000"/>
              <a:gd name="connsiteY6" fmla="*/ 3934437 h 3934437"/>
              <a:gd name="connsiteX7" fmla="*/ 0 w 12192000"/>
              <a:gd name="connsiteY7" fmla="*/ 3934437 h 39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934437">
                <a:moveTo>
                  <a:pt x="0" y="0"/>
                </a:moveTo>
                <a:lnTo>
                  <a:pt x="5964572" y="0"/>
                </a:lnTo>
                <a:lnTo>
                  <a:pt x="6096000" y="0"/>
                </a:lnTo>
                <a:lnTo>
                  <a:pt x="12192000" y="0"/>
                </a:lnTo>
                <a:lnTo>
                  <a:pt x="12192000" y="3548543"/>
                </a:lnTo>
                <a:lnTo>
                  <a:pt x="6096000" y="3548543"/>
                </a:lnTo>
                <a:lnTo>
                  <a:pt x="6096000" y="3934437"/>
                </a:lnTo>
                <a:lnTo>
                  <a:pt x="0" y="3934437"/>
                </a:lnTo>
                <a:close/>
              </a:path>
            </a:pathLst>
          </a:custGeom>
          <a:solidFill>
            <a:srgbClr val="EA8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647925"/>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992582"/>
            <a:ext cx="7886700" cy="150299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a:extLst>
              <a:ext uri="{FF2B5EF4-FFF2-40B4-BE49-F238E27FC236}">
                <a16:creationId xmlns:a16="http://schemas.microsoft.com/office/drawing/2014/main" id="{8F069C67-D2A5-4B92-B500-06126349D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2341359679"/>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496">
          <p15:clr>
            <a:srgbClr val="FBAE40"/>
          </p15:clr>
        </p15:guide>
        <p15:guide id="4" orient="horz"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Slide Option 25">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09588E3-84E6-4916-99F3-3EDED8156274}"/>
              </a:ext>
            </a:extLst>
          </p:cNvPr>
          <p:cNvSpPr/>
          <p:nvPr/>
        </p:nvSpPr>
        <p:spPr>
          <a:xfrm>
            <a:off x="1" y="0"/>
            <a:ext cx="9139805" cy="1530002"/>
          </a:xfrm>
          <a:custGeom>
            <a:avLst/>
            <a:gdLst>
              <a:gd name="connsiteX0" fmla="*/ 0 w 12186407"/>
              <a:gd name="connsiteY0" fmla="*/ 0 h 2040002"/>
              <a:gd name="connsiteX1" fmla="*/ 5889072 w 12186407"/>
              <a:gd name="connsiteY1" fmla="*/ 0 h 2040002"/>
              <a:gd name="connsiteX2" fmla="*/ 6096000 w 12186407"/>
              <a:gd name="connsiteY2" fmla="*/ 0 h 2040002"/>
              <a:gd name="connsiteX3" fmla="*/ 12186407 w 12186407"/>
              <a:gd name="connsiteY3" fmla="*/ 0 h 2040002"/>
              <a:gd name="connsiteX4" fmla="*/ 12186407 w 12186407"/>
              <a:gd name="connsiteY4" fmla="*/ 1690687 h 2040002"/>
              <a:gd name="connsiteX5" fmla="*/ 6096000 w 12186407"/>
              <a:gd name="connsiteY5" fmla="*/ 1690687 h 2040002"/>
              <a:gd name="connsiteX6" fmla="*/ 6096000 w 12186407"/>
              <a:gd name="connsiteY6" fmla="*/ 2040002 h 2040002"/>
              <a:gd name="connsiteX7" fmla="*/ 0 w 12186407"/>
              <a:gd name="connsiteY7" fmla="*/ 2040002 h 204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407" h="2040002">
                <a:moveTo>
                  <a:pt x="0" y="0"/>
                </a:moveTo>
                <a:lnTo>
                  <a:pt x="5889072" y="0"/>
                </a:lnTo>
                <a:lnTo>
                  <a:pt x="6096000" y="0"/>
                </a:lnTo>
                <a:lnTo>
                  <a:pt x="12186407" y="0"/>
                </a:lnTo>
                <a:lnTo>
                  <a:pt x="12186407" y="1690687"/>
                </a:lnTo>
                <a:lnTo>
                  <a:pt x="6096000" y="1690687"/>
                </a:lnTo>
                <a:lnTo>
                  <a:pt x="6096000" y="2040002"/>
                </a:lnTo>
                <a:lnTo>
                  <a:pt x="0" y="2040002"/>
                </a:lnTo>
                <a:close/>
              </a:path>
            </a:pathLst>
          </a:custGeom>
          <a:solidFill>
            <a:srgbClr val="EA8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230207"/>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963882"/>
            <a:ext cx="7886700" cy="255616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Content Placeholder 4">
            <a:extLst>
              <a:ext uri="{FF2B5EF4-FFF2-40B4-BE49-F238E27FC236}">
                <a16:creationId xmlns:a16="http://schemas.microsoft.com/office/drawing/2014/main" id="{39F7395C-A4F7-4953-AAE9-27A82EC8D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3228689921"/>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632">
          <p15:clr>
            <a:srgbClr val="FBAE40"/>
          </p15:clr>
        </p15:guide>
        <p15:guide id="4" orient="horz"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84BF9-4DAC-6043-860C-EC30289809E9}"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1314115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Slide Option 2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844647"/>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Slide Option 2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766003"/>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lide Option 2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42026"/>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lide Option 2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73416"/>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lide Option 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EB67-FFF8-416C-A349-5CB543C742E4}"/>
              </a:ext>
            </a:extLst>
          </p:cNvPr>
          <p:cNvSpPr>
            <a:spLocks noGrp="1"/>
          </p:cNvSpPr>
          <p:nvPr>
            <p:ph type="title"/>
          </p:nvPr>
        </p:nvSpPr>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2EF048A-BF39-4E9B-B626-DCEDAEEB5CC6}"/>
              </a:ext>
            </a:extLst>
          </p:cNvPr>
          <p:cNvSpPr>
            <a:spLocks noGrp="1"/>
          </p:cNvSpPr>
          <p:nvPr>
            <p:ph sz="half" idx="1"/>
          </p:nvPr>
        </p:nvSpPr>
        <p:spPr>
          <a:xfrm>
            <a:off x="628650" y="1369219"/>
            <a:ext cx="3886200" cy="326350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639B0-8582-4EDD-B362-E79CEA455D1C}"/>
              </a:ext>
            </a:extLst>
          </p:cNvPr>
          <p:cNvSpPr>
            <a:spLocks noGrp="1"/>
          </p:cNvSpPr>
          <p:nvPr>
            <p:ph sz="half" idx="2"/>
          </p:nvPr>
        </p:nvSpPr>
        <p:spPr>
          <a:xfrm>
            <a:off x="4629150" y="1369219"/>
            <a:ext cx="3886200" cy="326350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247846"/>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16">
          <p15:clr>
            <a:srgbClr val="FBAE40"/>
          </p15:clr>
        </p15:guide>
        <p15:guide id="4" orient="horz" pos="38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Slide Option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4208-57D1-49F5-8165-8DD867914355}"/>
              </a:ext>
            </a:extLst>
          </p:cNvPr>
          <p:cNvSpPr>
            <a:spLocks noGrp="1"/>
          </p:cNvSpPr>
          <p:nvPr>
            <p:ph type="title"/>
          </p:nvPr>
        </p:nvSpPr>
        <p:spPr>
          <a:xfrm>
            <a:off x="629841" y="27384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927822A-5F53-4C70-B444-57D48E13BF4A}"/>
              </a:ext>
            </a:extLst>
          </p:cNvPr>
          <p:cNvSpPr>
            <a:spLocks noGrp="1"/>
          </p:cNvSpPr>
          <p:nvPr>
            <p:ph type="body" idx="1"/>
          </p:nvPr>
        </p:nvSpPr>
        <p:spPr>
          <a:xfrm>
            <a:off x="629842" y="1260872"/>
            <a:ext cx="3868340" cy="617934"/>
          </a:xfrm>
        </p:spPr>
        <p:txBody>
          <a:bodyPr anchor="b"/>
          <a:lstStyle>
            <a:lvl1pPr marL="0" indent="0">
              <a:buNone/>
              <a:defRPr sz="1800" b="1">
                <a:solidFill>
                  <a:srgbClr val="001E4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C67DD79-A90D-46DC-907C-D5FCAA2DE04E}"/>
              </a:ext>
            </a:extLst>
          </p:cNvPr>
          <p:cNvSpPr>
            <a:spLocks noGrp="1"/>
          </p:cNvSpPr>
          <p:nvPr>
            <p:ph sz="half" idx="2"/>
          </p:nvPr>
        </p:nvSpPr>
        <p:spPr>
          <a:xfrm>
            <a:off x="629842" y="1878806"/>
            <a:ext cx="3868340" cy="276344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F0AAC1-7CA2-4BDE-BFC7-06375B932795}"/>
              </a:ext>
            </a:extLst>
          </p:cNvPr>
          <p:cNvSpPr>
            <a:spLocks noGrp="1"/>
          </p:cNvSpPr>
          <p:nvPr>
            <p:ph type="body" sz="quarter" idx="3"/>
          </p:nvPr>
        </p:nvSpPr>
        <p:spPr>
          <a:xfrm>
            <a:off x="4629150" y="1260872"/>
            <a:ext cx="3887391" cy="617934"/>
          </a:xfrm>
        </p:spPr>
        <p:txBody>
          <a:bodyPr anchor="b"/>
          <a:lstStyle>
            <a:lvl1pPr marL="0" indent="0">
              <a:buNone/>
              <a:defRPr sz="1800" b="1">
                <a:solidFill>
                  <a:srgbClr val="001E4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FB945BD-7CBE-4ECB-A4B3-CDD69194B355}"/>
              </a:ext>
            </a:extLst>
          </p:cNvPr>
          <p:cNvSpPr>
            <a:spLocks noGrp="1"/>
          </p:cNvSpPr>
          <p:nvPr>
            <p:ph sz="quarter" idx="4"/>
          </p:nvPr>
        </p:nvSpPr>
        <p:spPr>
          <a:xfrm>
            <a:off x="4629150" y="1878806"/>
            <a:ext cx="3887391" cy="276344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530104"/>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40">
          <p15:clr>
            <a:srgbClr val="FBAE40"/>
          </p15:clr>
        </p15:guide>
        <p15:guide id="4" orient="horz" pos="38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Slide Option 3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AA2C-AA42-426E-9AE7-E9CEC65D3961}"/>
              </a:ext>
            </a:extLst>
          </p:cNvPr>
          <p:cNvSpPr>
            <a:spLocks noGrp="1"/>
          </p:cNvSpPr>
          <p:nvPr>
            <p:ph type="title"/>
          </p:nvPr>
        </p:nvSpPr>
        <p:spPr>
          <a:xfrm>
            <a:off x="629841" y="342900"/>
            <a:ext cx="2949178" cy="1200150"/>
          </a:xfrm>
        </p:spPr>
        <p:txBody>
          <a:bodyPr anchor="b"/>
          <a:lstStyle>
            <a:lvl1pPr>
              <a:defRPr sz="2400">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5AEF07A-D0CA-4C70-BB46-7710731D3DF5}"/>
              </a:ext>
            </a:extLst>
          </p:cNvPr>
          <p:cNvSpPr>
            <a:spLocks noGrp="1"/>
          </p:cNvSpPr>
          <p:nvPr>
            <p:ph idx="1"/>
          </p:nvPr>
        </p:nvSpPr>
        <p:spPr>
          <a:xfrm>
            <a:off x="3887391" y="740569"/>
            <a:ext cx="4629150" cy="3655219"/>
          </a:xfrm>
        </p:spPr>
        <p:txBody>
          <a:bodyPr/>
          <a:lstStyle>
            <a:lvl1pPr>
              <a:defRPr sz="2400">
                <a:solidFill>
                  <a:srgbClr val="001E45"/>
                </a:solidFill>
                <a:latin typeface="Arial" panose="020B0604020202020204" pitchFamily="34" charset="0"/>
                <a:cs typeface="Arial" panose="020B0604020202020204" pitchFamily="34" charset="0"/>
              </a:defRPr>
            </a:lvl1pPr>
            <a:lvl2pPr>
              <a:defRPr sz="2100">
                <a:solidFill>
                  <a:srgbClr val="001E45"/>
                </a:solidFill>
                <a:latin typeface="Arial" panose="020B0604020202020204" pitchFamily="34" charset="0"/>
                <a:cs typeface="Arial" panose="020B0604020202020204" pitchFamily="34" charset="0"/>
              </a:defRPr>
            </a:lvl2pPr>
            <a:lvl3pPr>
              <a:defRPr sz="1800">
                <a:solidFill>
                  <a:srgbClr val="001E45"/>
                </a:solidFill>
                <a:latin typeface="Arial" panose="020B0604020202020204" pitchFamily="34" charset="0"/>
                <a:cs typeface="Arial" panose="020B0604020202020204" pitchFamily="34" charset="0"/>
              </a:defRPr>
            </a:lvl3pPr>
            <a:lvl4pPr>
              <a:defRPr sz="1500">
                <a:solidFill>
                  <a:srgbClr val="001E45"/>
                </a:solidFill>
                <a:latin typeface="Arial" panose="020B0604020202020204" pitchFamily="34" charset="0"/>
                <a:cs typeface="Arial" panose="020B0604020202020204" pitchFamily="34" charset="0"/>
              </a:defRPr>
            </a:lvl4pPr>
            <a:lvl5pPr>
              <a:defRPr sz="1500">
                <a:solidFill>
                  <a:srgbClr val="001E45"/>
                </a:solidFill>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7F85CC-3AA7-4D5A-8C5C-F01080A5D877}"/>
              </a:ext>
            </a:extLst>
          </p:cNvPr>
          <p:cNvSpPr>
            <a:spLocks noGrp="1"/>
          </p:cNvSpPr>
          <p:nvPr>
            <p:ph type="body" sz="half" idx="2"/>
          </p:nvPr>
        </p:nvSpPr>
        <p:spPr>
          <a:xfrm>
            <a:off x="629841" y="1543050"/>
            <a:ext cx="2949178" cy="2858691"/>
          </a:xfrm>
        </p:spPr>
        <p:txBody>
          <a:bodyPr/>
          <a:lstStyle>
            <a:lvl1pPr marL="0" indent="0">
              <a:buNone/>
              <a:defRPr sz="1200">
                <a:solidFill>
                  <a:srgbClr val="001E45"/>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4054546498"/>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88">
          <p15:clr>
            <a:srgbClr val="FBAE40"/>
          </p15:clr>
        </p15:guide>
        <p15:guide id="4" orient="horz" pos="369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Slide Option 3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B8C8-3D40-4309-9DEF-F15F8583D149}"/>
              </a:ext>
            </a:extLst>
          </p:cNvPr>
          <p:cNvSpPr>
            <a:spLocks noGrp="1"/>
          </p:cNvSpPr>
          <p:nvPr>
            <p:ph type="title"/>
          </p:nvPr>
        </p:nvSpPr>
        <p:spPr>
          <a:xfrm>
            <a:off x="629841" y="342900"/>
            <a:ext cx="2949178" cy="1200150"/>
          </a:xfrm>
        </p:spPr>
        <p:txBody>
          <a:bodyPr anchor="b"/>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562B6D7-7D71-4CBE-9202-BBA699E88AE8}"/>
              </a:ext>
            </a:extLst>
          </p:cNvPr>
          <p:cNvSpPr>
            <a:spLocks noGrp="1"/>
          </p:cNvSpPr>
          <p:nvPr>
            <p:ph type="pic" idx="1"/>
          </p:nvPr>
        </p:nvSpPr>
        <p:spPr>
          <a:xfrm>
            <a:off x="3887391" y="740569"/>
            <a:ext cx="4629150" cy="3655219"/>
          </a:xfrm>
        </p:spPr>
        <p:txBody>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57273B8-CE78-41F8-AD01-F72136FFB4D0}"/>
              </a:ext>
            </a:extLst>
          </p:cNvPr>
          <p:cNvSpPr>
            <a:spLocks noGrp="1"/>
          </p:cNvSpPr>
          <p:nvPr>
            <p:ph type="body" sz="half" idx="2"/>
          </p:nvPr>
        </p:nvSpPr>
        <p:spPr>
          <a:xfrm>
            <a:off x="629841" y="1543050"/>
            <a:ext cx="2949178" cy="2858691"/>
          </a:xfrm>
        </p:spPr>
        <p:txBody>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8540613"/>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88">
          <p15:clr>
            <a:srgbClr val="FBAE40"/>
          </p15:clr>
        </p15:guide>
        <p15:guide id="4" orient="horz" pos="36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lide Option 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FC9B-7701-4482-997E-2BE2E4792704}"/>
              </a:ext>
            </a:extLst>
          </p:cNvPr>
          <p:cNvSpPr>
            <a:spLocks noGrp="1"/>
          </p:cNvSpPr>
          <p:nvPr>
            <p:ph type="title"/>
          </p:nvPr>
        </p:nvSpPr>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1096207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16">
          <p15:clr>
            <a:srgbClr val="FBAE40"/>
          </p15:clr>
        </p15:guide>
        <p15:guide id="4" orient="horz"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Slide Option 35">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72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84BF9-4DAC-6043-860C-EC30289809E9}"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596073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66701" y="302840"/>
            <a:ext cx="4787899" cy="664607"/>
          </a:xfrm>
        </p:spPr>
        <p:txBody>
          <a:bodyPr lIns="0" tIns="0" rIns="0" bIns="0" anchor="t" anchorCtr="0">
            <a:noAutofit/>
          </a:bodyPr>
          <a:lstStyle>
            <a:lvl1pPr>
              <a:defRPr sz="3600" b="1" i="0">
                <a:solidFill>
                  <a:schemeClr val="bg1"/>
                </a:solidFill>
                <a:latin typeface="Gill Sans Std"/>
              </a:defRPr>
            </a:lvl1pPr>
          </a:lstStyle>
          <a:p>
            <a:r>
              <a:rPr lang="en-US"/>
              <a:t>Click to edit Master title style</a:t>
            </a:r>
          </a:p>
        </p:txBody>
      </p:sp>
    </p:spTree>
    <p:extLst>
      <p:ext uri="{BB962C8B-B14F-4D97-AF65-F5344CB8AC3E}">
        <p14:creationId xmlns:p14="http://schemas.microsoft.com/office/powerpoint/2010/main" val="265904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84BF9-4DAC-6043-860C-EC30289809E9}"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52978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84BF9-4DAC-6043-860C-EC30289809E9}"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100714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584BF9-4DAC-6043-860C-EC30289809E9}"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326991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584BF9-4DAC-6043-860C-EC30289809E9}"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1FD92-65A6-1C49-9FC3-A8A76406F14F}" type="slidenum">
              <a:rPr lang="en-US" smtClean="0"/>
              <a:t>‹#›</a:t>
            </a:fld>
            <a:endParaRPr lang="en-US"/>
          </a:p>
        </p:txBody>
      </p:sp>
    </p:spTree>
    <p:extLst>
      <p:ext uri="{BB962C8B-B14F-4D97-AF65-F5344CB8AC3E}">
        <p14:creationId xmlns:p14="http://schemas.microsoft.com/office/powerpoint/2010/main" val="237457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6584BF9-4DAC-6043-860C-EC30289809E9}" type="datetimeFigureOut">
              <a:rPr lang="en-US" smtClean="0"/>
              <a:t>4/11/2024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2F1FD92-65A6-1C49-9FC3-A8A76406F14F}" type="slidenum">
              <a:rPr lang="en-US" smtClean="0"/>
              <a:t>‹#›</a:t>
            </a:fld>
            <a:endParaRPr lang="en-US"/>
          </a:p>
        </p:txBody>
      </p:sp>
    </p:spTree>
    <p:extLst>
      <p:ext uri="{BB962C8B-B14F-4D97-AF65-F5344CB8AC3E}">
        <p14:creationId xmlns:p14="http://schemas.microsoft.com/office/powerpoint/2010/main" val="237229025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08D4AE-4193-46C5-A0D1-2A13E27351A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A4092-EDDD-4CB1-B5BD-2B9DCAD62E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A03D595-5B54-4EC9-AA0C-C9954445FF3C}"/>
              </a:ext>
            </a:extLst>
          </p:cNvPr>
          <p:cNvSpPr txBox="1">
            <a:spLocks/>
          </p:cNvSpPr>
          <p:nvPr/>
        </p:nvSpPr>
        <p:spPr>
          <a:xfrm>
            <a:off x="142356" y="4767263"/>
            <a:ext cx="499804"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2E27F4-EE69-4C09-ACDC-B512DB748074}" type="slidenum">
              <a:rPr lang="en-US" sz="900" smtClean="0">
                <a:solidFill>
                  <a:srgbClr val="A7A8AA"/>
                </a:solidFill>
              </a:rPr>
              <a:pPr/>
              <a:t>‹#›</a:t>
            </a:fld>
            <a:endParaRPr lang="en-US" sz="900">
              <a:solidFill>
                <a:srgbClr val="A7A8AA"/>
              </a:solidFill>
            </a:endParaRPr>
          </a:p>
        </p:txBody>
      </p:sp>
    </p:spTree>
    <p:extLst>
      <p:ext uri="{BB962C8B-B14F-4D97-AF65-F5344CB8AC3E}">
        <p14:creationId xmlns:p14="http://schemas.microsoft.com/office/powerpoint/2010/main" val="2285923602"/>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489" r:id="rId3"/>
    <p:sldLayoutId id="2147493490" r:id="rId4"/>
    <p:sldLayoutId id="2147493491" r:id="rId5"/>
    <p:sldLayoutId id="2147493492" r:id="rId6"/>
    <p:sldLayoutId id="2147493493" r:id="rId7"/>
    <p:sldLayoutId id="2147493494" r:id="rId8"/>
    <p:sldLayoutId id="2147493495" r:id="rId9"/>
    <p:sldLayoutId id="2147493496" r:id="rId10"/>
    <p:sldLayoutId id="2147493497" r:id="rId11"/>
    <p:sldLayoutId id="2147493498" r:id="rId12"/>
    <p:sldLayoutId id="2147493499" r:id="rId13"/>
    <p:sldLayoutId id="2147493500" r:id="rId14"/>
    <p:sldLayoutId id="2147493501" r:id="rId15"/>
    <p:sldLayoutId id="2147493502" r:id="rId16"/>
    <p:sldLayoutId id="2147493503" r:id="rId17"/>
    <p:sldLayoutId id="2147493504" r:id="rId18"/>
    <p:sldLayoutId id="2147493505" r:id="rId19"/>
    <p:sldLayoutId id="2147493506" r:id="rId20"/>
    <p:sldLayoutId id="2147493507" r:id="rId21"/>
    <p:sldLayoutId id="2147493508" r:id="rId22"/>
    <p:sldLayoutId id="2147493509" r:id="rId23"/>
    <p:sldLayoutId id="2147493510" r:id="rId24"/>
    <p:sldLayoutId id="2147493511" r:id="rId25"/>
    <p:sldLayoutId id="2147493512" r:id="rId26"/>
    <p:sldLayoutId id="2147493513" r:id="rId27"/>
    <p:sldLayoutId id="2147493514" r:id="rId28"/>
    <p:sldLayoutId id="2147493515" r:id="rId29"/>
    <p:sldLayoutId id="2147493516" r:id="rId30"/>
    <p:sldLayoutId id="2147493517" r:id="rId31"/>
    <p:sldLayoutId id="2147493518" r:id="rId32"/>
    <p:sldLayoutId id="2147493519" r:id="rId33"/>
    <p:sldLayoutId id="2147493520" r:id="rId34"/>
    <p:sldLayoutId id="2147493521" r:id="rId35"/>
    <p:sldLayoutId id="2147493522" r:id="rId36"/>
    <p:sldLayoutId id="2147493523" r:id="rId37"/>
    <p:sldLayoutId id="2147493524" r:id="rId38"/>
    <p:sldLayoutId id="2147493525" r:id="rId39"/>
  </p:sldLayoutIdLst>
  <p:txStyles>
    <p:title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1E45"/>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1E45"/>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1E45"/>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1E45"/>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1E45"/>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hyperlink" Target="https://revisor.mo.gov/main/OneSection.aspx?section=195.010" TargetMode="External"/><Relationship Id="rId2" Type="http://schemas.openxmlformats.org/officeDocument/2006/relationships/slideLayout" Target="../slideLayouts/slideLayout31.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9.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9.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9.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6FAF51-C4AD-4C13-90EB-E817479285EE}"/>
              </a:ext>
            </a:extLst>
          </p:cNvPr>
          <p:cNvSpPr>
            <a:spLocks noGrp="1"/>
          </p:cNvSpPr>
          <p:nvPr>
            <p:ph type="subTitle" idx="1"/>
          </p:nvPr>
        </p:nvSpPr>
        <p:spPr>
          <a:xfrm>
            <a:off x="1" y="3452037"/>
            <a:ext cx="9144000" cy="850604"/>
          </a:xfrm>
        </p:spPr>
        <p:txBody>
          <a:bodyPr>
            <a:noAutofit/>
          </a:bodyPr>
          <a:lstStyle/>
          <a:p>
            <a:r>
              <a:rPr lang="en-US" sz="4400" b="1" i="0">
                <a:solidFill>
                  <a:srgbClr val="303030"/>
                </a:solidFill>
                <a:effectLst/>
                <a:latin typeface="helvetica-w01-light"/>
              </a:rPr>
              <a:t>This is the only way…</a:t>
            </a:r>
            <a:endParaRPr lang="en-US" sz="4400" b="1">
              <a:solidFill>
                <a:srgbClr val="F38827"/>
              </a:solidFill>
            </a:endParaRPr>
          </a:p>
        </p:txBody>
      </p:sp>
    </p:spTree>
    <p:extLst>
      <p:ext uri="{BB962C8B-B14F-4D97-AF65-F5344CB8AC3E}">
        <p14:creationId xmlns:p14="http://schemas.microsoft.com/office/powerpoint/2010/main" val="436434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5F79-9F9C-4EAD-BC2D-76A5FDBA6267}"/>
              </a:ext>
            </a:extLst>
          </p:cNvPr>
          <p:cNvSpPr>
            <a:spLocks noGrp="1"/>
          </p:cNvSpPr>
          <p:nvPr>
            <p:ph type="title"/>
          </p:nvPr>
        </p:nvSpPr>
        <p:spPr>
          <a:xfrm>
            <a:off x="0" y="306785"/>
            <a:ext cx="9144000" cy="1216852"/>
          </a:xfrm>
        </p:spPr>
        <p:txBody>
          <a:bodyPr>
            <a:normAutofit fontScale="90000"/>
          </a:bodyPr>
          <a:lstStyle/>
          <a:p>
            <a:pPr algn="ctr"/>
            <a:r>
              <a:rPr lang="en-US"/>
              <a:t>29 USC 654 General Duty Clause</a:t>
            </a:r>
            <a:br>
              <a:rPr lang="en-US"/>
            </a:br>
            <a:r>
              <a:rPr lang="en-US"/>
              <a:t>Did you know OSHA wants employees to follow safety rules?</a:t>
            </a:r>
          </a:p>
        </p:txBody>
      </p:sp>
      <p:sp>
        <p:nvSpPr>
          <p:cNvPr id="3" name="Content Placeholder 2">
            <a:extLst>
              <a:ext uri="{FF2B5EF4-FFF2-40B4-BE49-F238E27FC236}">
                <a16:creationId xmlns:a16="http://schemas.microsoft.com/office/drawing/2014/main" id="{8F2F59CC-C6F7-45A8-AAF1-1B86714DEC0E}"/>
              </a:ext>
            </a:extLst>
          </p:cNvPr>
          <p:cNvSpPr>
            <a:spLocks noGrp="1"/>
          </p:cNvSpPr>
          <p:nvPr>
            <p:ph idx="1"/>
          </p:nvPr>
        </p:nvSpPr>
        <p:spPr>
          <a:xfrm>
            <a:off x="127591" y="1523637"/>
            <a:ext cx="8886790" cy="3069710"/>
          </a:xfrm>
        </p:spPr>
        <p:txBody>
          <a:bodyPr>
            <a:normAutofit fontScale="92500" lnSpcReduction="20000"/>
          </a:bodyPr>
          <a:lstStyle/>
          <a:p>
            <a:pPr marL="0" indent="0">
              <a:spcBef>
                <a:spcPts val="225"/>
              </a:spcBef>
              <a:spcAft>
                <a:spcPts val="225"/>
              </a:spcAft>
              <a:buNone/>
            </a:pPr>
            <a:r>
              <a:rPr lang="en-US"/>
              <a:t>(a)Each employer</a:t>
            </a:r>
          </a:p>
          <a:p>
            <a:pPr marL="0" indent="0">
              <a:spcBef>
                <a:spcPts val="225"/>
              </a:spcBef>
              <a:spcAft>
                <a:spcPts val="225"/>
              </a:spcAft>
              <a:buNone/>
            </a:pPr>
            <a:endParaRPr lang="en-US"/>
          </a:p>
          <a:p>
            <a:pPr marL="0" indent="0">
              <a:spcBef>
                <a:spcPts val="225"/>
              </a:spcBef>
              <a:spcAft>
                <a:spcPts val="225"/>
              </a:spcAft>
              <a:buNone/>
            </a:pPr>
            <a:r>
              <a:rPr lang="en-US"/>
              <a:t>	(1)shall furnish to each of his employees employment and a place of 	employment which are free from recognized hazards that are causing or 	are likely to cause death or serious physical harm to his employees;</a:t>
            </a:r>
          </a:p>
          <a:p>
            <a:pPr marL="0" indent="0">
              <a:spcBef>
                <a:spcPts val="225"/>
              </a:spcBef>
              <a:spcAft>
                <a:spcPts val="225"/>
              </a:spcAft>
              <a:buNone/>
            </a:pPr>
            <a:endParaRPr lang="en-US"/>
          </a:p>
          <a:p>
            <a:pPr marL="0" indent="0">
              <a:spcBef>
                <a:spcPts val="225"/>
              </a:spcBef>
              <a:spcAft>
                <a:spcPts val="225"/>
              </a:spcAft>
              <a:buNone/>
            </a:pPr>
            <a:r>
              <a:rPr lang="en-US"/>
              <a:t>	(2)shall comply with occupational safety and health standards promulgated 	under this chapter.</a:t>
            </a:r>
          </a:p>
          <a:p>
            <a:pPr marL="0" indent="0">
              <a:spcBef>
                <a:spcPts val="225"/>
              </a:spcBef>
              <a:spcAft>
                <a:spcPts val="225"/>
              </a:spcAft>
              <a:buNone/>
            </a:pPr>
            <a:endParaRPr lang="en-US"/>
          </a:p>
          <a:p>
            <a:pPr marL="0" indent="0">
              <a:spcBef>
                <a:spcPts val="225"/>
              </a:spcBef>
              <a:spcAft>
                <a:spcPts val="225"/>
              </a:spcAft>
              <a:buNone/>
            </a:pPr>
            <a:r>
              <a:rPr lang="en-US"/>
              <a:t>(b)Each </a:t>
            </a:r>
            <a:r>
              <a:rPr lang="en-US">
                <a:highlight>
                  <a:srgbClr val="FFFF00"/>
                </a:highlight>
              </a:rPr>
              <a:t>employee shall comply </a:t>
            </a:r>
            <a:r>
              <a:rPr lang="en-US"/>
              <a:t>with occupational safety and health </a:t>
            </a:r>
            <a:r>
              <a:rPr lang="en-US">
                <a:highlight>
                  <a:srgbClr val="FFFF00"/>
                </a:highlight>
              </a:rPr>
              <a:t>standards and all rules, regulations, and orders </a:t>
            </a:r>
            <a:r>
              <a:rPr lang="en-US"/>
              <a:t>issued pursuant to this chapter which are applicable to his own actions and conduct.</a:t>
            </a:r>
          </a:p>
        </p:txBody>
      </p:sp>
    </p:spTree>
    <p:custDataLst>
      <p:tags r:id="rId1"/>
    </p:custDataLst>
    <p:extLst>
      <p:ext uri="{BB962C8B-B14F-4D97-AF65-F5344CB8AC3E}">
        <p14:creationId xmlns:p14="http://schemas.microsoft.com/office/powerpoint/2010/main" val="103076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B1BC-A482-C95C-46DC-EFA7048D8989}"/>
              </a:ext>
            </a:extLst>
          </p:cNvPr>
          <p:cNvSpPr>
            <a:spLocks noGrp="1"/>
          </p:cNvSpPr>
          <p:nvPr>
            <p:ph type="title"/>
          </p:nvPr>
        </p:nvSpPr>
        <p:spPr>
          <a:xfrm>
            <a:off x="0" y="125427"/>
            <a:ext cx="9144000" cy="994172"/>
          </a:xfrm>
        </p:spPr>
        <p:txBody>
          <a:bodyPr/>
          <a:lstStyle/>
          <a:p>
            <a:pPr algn="ctr"/>
            <a:r>
              <a:rPr lang="en-US"/>
              <a:t>OSHA Employee Misconduct Defense</a:t>
            </a:r>
          </a:p>
        </p:txBody>
      </p:sp>
      <p:sp>
        <p:nvSpPr>
          <p:cNvPr id="3" name="Content Placeholder 2">
            <a:extLst>
              <a:ext uri="{FF2B5EF4-FFF2-40B4-BE49-F238E27FC236}">
                <a16:creationId xmlns:a16="http://schemas.microsoft.com/office/drawing/2014/main" id="{1A200516-619F-D5F6-BFE6-C868E573F3B8}"/>
              </a:ext>
            </a:extLst>
          </p:cNvPr>
          <p:cNvSpPr>
            <a:spLocks noGrp="1"/>
          </p:cNvSpPr>
          <p:nvPr>
            <p:ph idx="1"/>
          </p:nvPr>
        </p:nvSpPr>
        <p:spPr>
          <a:xfrm>
            <a:off x="106326" y="999461"/>
            <a:ext cx="9037674" cy="4144040"/>
          </a:xfrm>
        </p:spPr>
        <p:txBody>
          <a:bodyPr>
            <a:normAutofit fontScale="92500" lnSpcReduction="10000"/>
          </a:bodyPr>
          <a:lstStyle/>
          <a:p>
            <a:pPr algn="l"/>
            <a:r>
              <a:rPr lang="en-US" b="0" i="0">
                <a:solidFill>
                  <a:srgbClr val="212121"/>
                </a:solidFill>
                <a:effectLst/>
              </a:rPr>
              <a:t>Employee actions are always taken into account during all OSHA inspections, and employees and employee representatives are encouraged to participate. </a:t>
            </a:r>
          </a:p>
          <a:p>
            <a:pPr algn="l"/>
            <a:r>
              <a:rPr lang="en-US" b="0" i="0">
                <a:solidFill>
                  <a:srgbClr val="212121"/>
                </a:solidFill>
                <a:effectLst/>
              </a:rPr>
              <a:t>Unsafe actions by employees are brought to the attention of the employer. In those situations where the employer has met all the conditions for affirmative defense, no citation is issued. The conditions for affirmative defense associated with "unpreventable employee misconduct" or "isolated event" are listed below.</a:t>
            </a:r>
            <a:br>
              <a:rPr lang="en-US" b="0" i="0">
                <a:solidFill>
                  <a:srgbClr val="212121"/>
                </a:solidFill>
                <a:effectLst/>
              </a:rPr>
            </a:br>
            <a:br>
              <a:rPr lang="en-US" b="0" i="0">
                <a:solidFill>
                  <a:srgbClr val="212121"/>
                </a:solidFill>
                <a:effectLst/>
              </a:rPr>
            </a:br>
            <a:r>
              <a:rPr lang="en-US" b="0" i="0">
                <a:solidFill>
                  <a:srgbClr val="212121"/>
                </a:solidFill>
                <a:effectLst/>
              </a:rPr>
              <a:t>The violative conduct was:</a:t>
            </a:r>
          </a:p>
          <a:p>
            <a:pPr algn="l">
              <a:buFont typeface="+mj-lt"/>
              <a:buAutoNum type="arabicPeriod"/>
            </a:pPr>
            <a:r>
              <a:rPr lang="en-US" b="0" i="0">
                <a:solidFill>
                  <a:srgbClr val="212121"/>
                </a:solidFill>
                <a:effectLst/>
              </a:rPr>
              <a:t>unknown to the employer; and</a:t>
            </a:r>
          </a:p>
          <a:p>
            <a:pPr algn="l">
              <a:buFont typeface="+mj-lt"/>
              <a:buAutoNum type="arabicPeriod"/>
            </a:pPr>
            <a:r>
              <a:rPr lang="en-US" b="0" i="0">
                <a:solidFill>
                  <a:srgbClr val="212121"/>
                </a:solidFill>
                <a:effectLst/>
              </a:rPr>
              <a:t>in violation of an </a:t>
            </a:r>
            <a:r>
              <a:rPr lang="en-US" b="0" i="0">
                <a:solidFill>
                  <a:srgbClr val="212121"/>
                </a:solidFill>
                <a:effectLst/>
                <a:highlight>
                  <a:srgbClr val="FFFF00"/>
                </a:highlight>
              </a:rPr>
              <a:t>adequate work rule </a:t>
            </a:r>
            <a:r>
              <a:rPr lang="en-US" b="0" i="0">
                <a:solidFill>
                  <a:srgbClr val="212121"/>
                </a:solidFill>
                <a:effectLst/>
              </a:rPr>
              <a:t>which was </a:t>
            </a:r>
            <a:r>
              <a:rPr lang="en-US" b="0" i="0">
                <a:solidFill>
                  <a:srgbClr val="212121"/>
                </a:solidFill>
                <a:effectLst/>
                <a:highlight>
                  <a:srgbClr val="FFFF00"/>
                </a:highlight>
              </a:rPr>
              <a:t>effectively communicated and uniformly enforced.</a:t>
            </a:r>
          </a:p>
          <a:p>
            <a:pPr algn="l"/>
            <a:r>
              <a:rPr lang="en-US" b="0" i="0">
                <a:solidFill>
                  <a:srgbClr val="212121"/>
                </a:solidFill>
                <a:effectLst/>
              </a:rPr>
              <a:t>However, it is our experience that unsafe acts of employees are often known by management and that they are often </a:t>
            </a:r>
            <a:r>
              <a:rPr lang="en-US" b="0" i="0">
                <a:solidFill>
                  <a:srgbClr val="212121"/>
                </a:solidFill>
                <a:effectLst/>
                <a:highlight>
                  <a:srgbClr val="FFFF00"/>
                </a:highlight>
              </a:rPr>
              <a:t>allowed</a:t>
            </a:r>
            <a:r>
              <a:rPr lang="en-US" b="0" i="0">
                <a:solidFill>
                  <a:srgbClr val="212121"/>
                </a:solidFill>
                <a:effectLst/>
              </a:rPr>
              <a:t> to proceed without remedial action. When it is found that employers have </a:t>
            </a:r>
            <a:r>
              <a:rPr lang="en-US" b="0" i="0">
                <a:solidFill>
                  <a:srgbClr val="212121"/>
                </a:solidFill>
                <a:effectLst/>
                <a:highlight>
                  <a:srgbClr val="FFFF00"/>
                </a:highlight>
              </a:rPr>
              <a:t>not been pro-active</a:t>
            </a:r>
            <a:r>
              <a:rPr lang="en-US" b="0" i="0">
                <a:solidFill>
                  <a:srgbClr val="212121"/>
                </a:solidFill>
                <a:effectLst/>
              </a:rPr>
              <a:t> in controlling these conditions, citations are issued to the employer.</a:t>
            </a:r>
          </a:p>
        </p:txBody>
      </p:sp>
    </p:spTree>
    <p:extLst>
      <p:ext uri="{BB962C8B-B14F-4D97-AF65-F5344CB8AC3E}">
        <p14:creationId xmlns:p14="http://schemas.microsoft.com/office/powerpoint/2010/main" val="304682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34F855F-2634-4B82-B64E-3A3BA554535B}"/>
              </a:ext>
            </a:extLst>
          </p:cNvPr>
          <p:cNvSpPr txBox="1">
            <a:spLocks/>
          </p:cNvSpPr>
          <p:nvPr/>
        </p:nvSpPr>
        <p:spPr>
          <a:xfrm>
            <a:off x="127591" y="366761"/>
            <a:ext cx="8936282" cy="4409978"/>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lgn="ctr">
              <a:spcBef>
                <a:spcPts val="0"/>
              </a:spcBef>
              <a:buNone/>
              <a:defRPr/>
            </a:pPr>
            <a:r>
              <a:rPr lang="en-US" altLang="en-US" sz="2000" b="1">
                <a:latin typeface="Arial" panose="020B0604020202020204" pitchFamily="34" charset="0"/>
                <a:cs typeface="Arial" panose="020B0604020202020204" pitchFamily="34" charset="0"/>
              </a:rPr>
              <a:t>The State of Missouri supports safety!</a:t>
            </a:r>
          </a:p>
          <a:p>
            <a:pPr marL="342900" lvl="1" indent="0" algn="ctr">
              <a:spcBef>
                <a:spcPts val="0"/>
              </a:spcBef>
              <a:buNone/>
              <a:defRPr/>
            </a:pPr>
            <a:r>
              <a:rPr lang="en-US" altLang="en-US" sz="2000" b="1">
                <a:latin typeface="Arial" panose="020B0604020202020204" pitchFamily="34" charset="0"/>
                <a:cs typeface="Arial" panose="020B0604020202020204" pitchFamily="34" charset="0"/>
              </a:rPr>
              <a:t>Please Develop Safety Rules</a:t>
            </a:r>
          </a:p>
          <a:p>
            <a:pPr marL="0" indent="0" algn="ctr">
              <a:spcBef>
                <a:spcPts val="0"/>
              </a:spcBef>
              <a:buNone/>
              <a:defRPr/>
            </a:pPr>
            <a:r>
              <a:rPr lang="en-US" altLang="en-US" sz="2000" b="1">
                <a:latin typeface="Arial" panose="020B0604020202020204" pitchFamily="34" charset="0"/>
                <a:ea typeface="Arial Unicode MS" panose="020B0604020202020204" pitchFamily="34" charset="-128"/>
                <a:cs typeface="Arial" panose="020B0604020202020204" pitchFamily="34" charset="0"/>
              </a:rPr>
              <a:t>Section 287.120.5</a:t>
            </a:r>
          </a:p>
          <a:p>
            <a:pPr marL="0" indent="0">
              <a:spcBef>
                <a:spcPts val="0"/>
              </a:spcBef>
              <a:buNone/>
              <a:defRPr/>
            </a:pPr>
            <a:endParaRPr lang="en-US" sz="1600" b="0" i="0">
              <a:solidFill>
                <a:srgbClr val="000000"/>
              </a:solidFill>
              <a:effectLst/>
              <a:latin typeface="Arial" panose="020B0604020202020204" pitchFamily="34" charset="0"/>
              <a:cs typeface="Arial" panose="020B0604020202020204" pitchFamily="34" charset="0"/>
            </a:endParaRPr>
          </a:p>
          <a:p>
            <a:pPr marL="0" indent="0">
              <a:spcBef>
                <a:spcPts val="0"/>
              </a:spcBef>
              <a:buNone/>
              <a:defRPr/>
            </a:pPr>
            <a:r>
              <a:rPr lang="en-US" sz="1600" b="0" i="0">
                <a:solidFill>
                  <a:srgbClr val="000000"/>
                </a:solidFill>
                <a:effectLst/>
                <a:latin typeface="Arial" panose="020B0604020202020204" pitchFamily="34" charset="0"/>
                <a:cs typeface="Arial" panose="020B0604020202020204" pitchFamily="34" charset="0"/>
              </a:rPr>
              <a:t>Where the injury is caused by the failure of the employee to use safety devices where provided by the employer, or from the employee's failure to </a:t>
            </a:r>
            <a:r>
              <a:rPr lang="en-US" sz="1600" b="1" i="0">
                <a:solidFill>
                  <a:srgbClr val="000000"/>
                </a:solidFill>
                <a:effectLst/>
                <a:highlight>
                  <a:srgbClr val="FFFF00"/>
                </a:highlight>
                <a:latin typeface="Arial" panose="020B0604020202020204" pitchFamily="34" charset="0"/>
                <a:cs typeface="Arial" panose="020B0604020202020204" pitchFamily="34" charset="0"/>
              </a:rPr>
              <a:t>obey any reasonable rule </a:t>
            </a:r>
            <a:r>
              <a:rPr lang="en-US" sz="1600" b="0" i="0">
                <a:solidFill>
                  <a:srgbClr val="000000"/>
                </a:solidFill>
                <a:effectLst/>
                <a:latin typeface="Arial" panose="020B0604020202020204" pitchFamily="34" charset="0"/>
                <a:cs typeface="Arial" panose="020B0604020202020204" pitchFamily="34" charset="0"/>
              </a:rPr>
              <a:t>adopted by the employer for the safety of employees, the compensation and death benefit provided for herein shall be reduced </a:t>
            </a:r>
            <a:r>
              <a:rPr lang="en-US" sz="1600" b="1" i="0">
                <a:solidFill>
                  <a:srgbClr val="000000"/>
                </a:solidFill>
                <a:effectLst/>
                <a:highlight>
                  <a:srgbClr val="FFFF00"/>
                </a:highlight>
                <a:latin typeface="Arial" panose="020B0604020202020204" pitchFamily="34" charset="0"/>
                <a:cs typeface="Arial" panose="020B0604020202020204" pitchFamily="34" charset="0"/>
              </a:rPr>
              <a:t>at least twenty-five but not more than fifty percent</a:t>
            </a:r>
            <a:r>
              <a:rPr lang="en-US" sz="1600" b="0" i="0">
                <a:solidFill>
                  <a:srgbClr val="000000"/>
                </a:solidFill>
                <a:effectLst/>
                <a:latin typeface="Arial" panose="020B0604020202020204" pitchFamily="34" charset="0"/>
                <a:cs typeface="Arial" panose="020B0604020202020204" pitchFamily="34" charset="0"/>
              </a:rPr>
              <a:t>; provided, that it is shown that the </a:t>
            </a:r>
            <a:r>
              <a:rPr lang="en-US" sz="1600" b="1" i="0">
                <a:solidFill>
                  <a:srgbClr val="000000"/>
                </a:solidFill>
                <a:effectLst/>
                <a:highlight>
                  <a:srgbClr val="FFFF00"/>
                </a:highlight>
                <a:latin typeface="Arial" panose="020B0604020202020204" pitchFamily="34" charset="0"/>
                <a:cs typeface="Arial" panose="020B0604020202020204" pitchFamily="34" charset="0"/>
              </a:rPr>
              <a:t>employee had actual knowledge </a:t>
            </a:r>
            <a:r>
              <a:rPr lang="en-US" sz="1600" b="0" i="0">
                <a:solidFill>
                  <a:srgbClr val="000000"/>
                </a:solidFill>
                <a:effectLst/>
                <a:latin typeface="Arial" panose="020B0604020202020204" pitchFamily="34" charset="0"/>
                <a:cs typeface="Arial" panose="020B0604020202020204" pitchFamily="34" charset="0"/>
              </a:rPr>
              <a:t>of the rule so adopted by the employer; and provided, further, that the employer had, prior to the injury, made a reasonable effort to </a:t>
            </a:r>
            <a:r>
              <a:rPr lang="en-US" sz="1600" b="1" i="0">
                <a:solidFill>
                  <a:srgbClr val="000000"/>
                </a:solidFill>
                <a:effectLst/>
                <a:highlight>
                  <a:srgbClr val="FFFF00"/>
                </a:highlight>
                <a:latin typeface="Arial" panose="020B0604020202020204" pitchFamily="34" charset="0"/>
                <a:cs typeface="Arial" panose="020B0604020202020204" pitchFamily="34" charset="0"/>
              </a:rPr>
              <a:t>cause</a:t>
            </a:r>
            <a:r>
              <a:rPr lang="en-US" sz="1600" b="0" i="0">
                <a:solidFill>
                  <a:srgbClr val="000000"/>
                </a:solidFill>
                <a:effectLst/>
                <a:latin typeface="Arial" panose="020B0604020202020204" pitchFamily="34" charset="0"/>
                <a:cs typeface="Arial" panose="020B0604020202020204" pitchFamily="34" charset="0"/>
              </a:rPr>
              <a:t> his or her employees to use the safety device or devices and to obey or follow the rule so adopted for the safety of the employees.</a:t>
            </a:r>
          </a:p>
          <a:p>
            <a:pPr marL="0" indent="0">
              <a:spcBef>
                <a:spcPts val="0"/>
              </a:spcBef>
              <a:buNone/>
              <a:defRPr/>
            </a:pPr>
            <a:endParaRPr lang="en-US" altLang="en-US" sz="1600">
              <a:latin typeface="Arial" panose="020B0604020202020204" pitchFamily="34" charset="0"/>
              <a:ea typeface="Arial Unicode MS" panose="020B0604020202020204" pitchFamily="34" charset="-128"/>
              <a:cs typeface="Arial" panose="020B0604020202020204" pitchFamily="34" charset="0"/>
            </a:endParaRPr>
          </a:p>
          <a:p>
            <a:pPr>
              <a:spcBef>
                <a:spcPts val="0"/>
              </a:spcBef>
              <a:buFont typeface="Wingdings" panose="05000000000000000000" pitchFamily="2" charset="2"/>
              <a:buChar char="Ø"/>
              <a:defRPr/>
            </a:pPr>
            <a:r>
              <a:rPr lang="en-US" altLang="en-US" sz="1600">
                <a:latin typeface="Arial" panose="020B0604020202020204" pitchFamily="34" charset="0"/>
                <a:ea typeface="Arial Unicode MS" panose="020B0604020202020204" pitchFamily="34" charset="-128"/>
                <a:cs typeface="Arial" panose="020B0604020202020204" pitchFamily="34" charset="0"/>
              </a:rPr>
              <a:t>Initial Employee Orientation Training</a:t>
            </a:r>
          </a:p>
          <a:p>
            <a:pPr>
              <a:spcBef>
                <a:spcPts val="0"/>
              </a:spcBef>
              <a:buFont typeface="Wingdings" panose="05000000000000000000" pitchFamily="2" charset="2"/>
              <a:buChar char="Ø"/>
              <a:defRPr/>
            </a:pPr>
            <a:r>
              <a:rPr lang="en-US" altLang="en-US" sz="1600">
                <a:latin typeface="Arial" panose="020B0604020202020204" pitchFamily="34" charset="0"/>
                <a:ea typeface="Arial Unicode MS" panose="020B0604020202020204" pitchFamily="34" charset="-128"/>
                <a:cs typeface="Arial" panose="020B0604020202020204" pitchFamily="34" charset="0"/>
              </a:rPr>
              <a:t>Signed Receipt of Employee Manual, Ongoing Safety Meeting Logs</a:t>
            </a:r>
          </a:p>
          <a:p>
            <a:pPr>
              <a:spcBef>
                <a:spcPts val="0"/>
              </a:spcBef>
              <a:buFont typeface="Wingdings" panose="05000000000000000000" pitchFamily="2" charset="2"/>
              <a:buChar char="Ø"/>
              <a:defRPr/>
            </a:pPr>
            <a:r>
              <a:rPr lang="en-US" altLang="en-US" sz="1600">
                <a:latin typeface="Arial" panose="020B0604020202020204" pitchFamily="34" charset="0"/>
                <a:ea typeface="Arial Unicode MS" panose="020B0604020202020204" pitchFamily="34" charset="-128"/>
                <a:cs typeface="Arial" panose="020B0604020202020204" pitchFamily="34" charset="0"/>
              </a:rPr>
              <a:t>Specific Safety Training</a:t>
            </a:r>
          </a:p>
          <a:p>
            <a:pPr>
              <a:spcBef>
                <a:spcPts val="0"/>
              </a:spcBef>
              <a:buFont typeface="Wingdings" panose="05000000000000000000" pitchFamily="2" charset="2"/>
              <a:buChar char="Ø"/>
              <a:defRPr/>
            </a:pPr>
            <a:r>
              <a:rPr lang="en-US" altLang="en-US" sz="1600">
                <a:latin typeface="Arial" panose="020B0604020202020204" pitchFamily="34" charset="0"/>
                <a:ea typeface="Arial Unicode MS" panose="020B0604020202020204" pitchFamily="34" charset="-128"/>
                <a:cs typeface="Arial" panose="020B0604020202020204" pitchFamily="34" charset="0"/>
              </a:rPr>
              <a:t>Documented Corrective Action / Enforcement</a:t>
            </a:r>
            <a:endParaRPr lang="en-US" altLang="en-US" sz="16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10240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11D6EE-B1C6-487D-9D37-7943524F7083}"/>
              </a:ext>
            </a:extLst>
          </p:cNvPr>
          <p:cNvSpPr txBox="1">
            <a:spLocks/>
          </p:cNvSpPr>
          <p:nvPr/>
        </p:nvSpPr>
        <p:spPr>
          <a:xfrm>
            <a:off x="1" y="109020"/>
            <a:ext cx="9144000" cy="1049912"/>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0"/>
              </a:spcBef>
              <a:buNone/>
              <a:defRPr/>
            </a:pPr>
            <a:r>
              <a:rPr lang="en-US" altLang="en-US" sz="3000">
                <a:latin typeface="Arial" panose="020B0604020202020204" pitchFamily="34" charset="0"/>
                <a:cs typeface="Arial" panose="020B0604020202020204" pitchFamily="34" charset="0"/>
              </a:rPr>
              <a:t>The State of Missouri supports safety!</a:t>
            </a:r>
          </a:p>
          <a:p>
            <a:pPr marL="0" indent="0" algn="ctr">
              <a:lnSpc>
                <a:spcPct val="110000"/>
              </a:lnSpc>
              <a:spcBef>
                <a:spcPts val="0"/>
              </a:spcBef>
              <a:buNone/>
              <a:defRPr/>
            </a:pPr>
            <a:r>
              <a:rPr lang="en-US" altLang="en-US" sz="3225">
                <a:latin typeface="Arial" panose="020B0604020202020204" pitchFamily="34" charset="0"/>
                <a:cs typeface="Arial" panose="020B0604020202020204" pitchFamily="34" charset="0"/>
              </a:rPr>
              <a:t>Please Develop a Drug &amp; Alcohol Policy</a:t>
            </a:r>
            <a:endParaRPr lang="en-US" altLang="en-US" sz="2400"/>
          </a:p>
          <a:p>
            <a:pPr lvl="1">
              <a:defRPr/>
            </a:pPr>
            <a:endParaRPr lang="en-US" altLang="en-US" sz="2100"/>
          </a:p>
          <a:p>
            <a:pPr lvl="1">
              <a:defRPr/>
            </a:pPr>
            <a:endParaRPr lang="en-US" altLang="en-US" sz="2100"/>
          </a:p>
          <a:p>
            <a:pPr lvl="1">
              <a:defRPr/>
            </a:pPr>
            <a:endParaRPr lang="en-US" altLang="en-US" sz="2100"/>
          </a:p>
          <a:p>
            <a:pPr lvl="1">
              <a:defRPr/>
            </a:pPr>
            <a:endParaRPr lang="en-US" altLang="en-US" sz="2100"/>
          </a:p>
        </p:txBody>
      </p:sp>
      <p:sp>
        <p:nvSpPr>
          <p:cNvPr id="3" name="Content Placeholder 2">
            <a:extLst>
              <a:ext uri="{FF2B5EF4-FFF2-40B4-BE49-F238E27FC236}">
                <a16:creationId xmlns:a16="http://schemas.microsoft.com/office/drawing/2014/main" id="{70F86878-E528-48B8-8826-7369EEC05A24}"/>
              </a:ext>
            </a:extLst>
          </p:cNvPr>
          <p:cNvSpPr>
            <a:spLocks noGrp="1"/>
          </p:cNvSpPr>
          <p:nvPr>
            <p:ph idx="1"/>
          </p:nvPr>
        </p:nvSpPr>
        <p:spPr>
          <a:xfrm>
            <a:off x="-1" y="1158932"/>
            <a:ext cx="9144000" cy="3875548"/>
          </a:xfrm>
        </p:spPr>
        <p:txBody>
          <a:bodyPr>
            <a:noAutofit/>
          </a:bodyPr>
          <a:lstStyle/>
          <a:p>
            <a:pPr marL="0" indent="0" algn="ctr">
              <a:buNone/>
            </a:pPr>
            <a:r>
              <a:rPr lang="en-US" altLang="en-US" sz="1800">
                <a:solidFill>
                  <a:schemeClr val="tx1"/>
                </a:solidFill>
              </a:rPr>
              <a:t>Section 287.120.6</a:t>
            </a:r>
          </a:p>
          <a:p>
            <a:pPr marL="0" indent="0" algn="l">
              <a:buNone/>
            </a:pPr>
            <a:r>
              <a:rPr lang="en-US" sz="1600" b="0">
                <a:solidFill>
                  <a:srgbClr val="000000"/>
                </a:solidFill>
                <a:effectLst/>
              </a:rPr>
              <a:t>(1)  Where the employee fails to obey any </a:t>
            </a:r>
            <a:r>
              <a:rPr lang="en-US" sz="1600" b="1">
                <a:solidFill>
                  <a:srgbClr val="000000"/>
                </a:solidFill>
                <a:effectLst/>
                <a:highlight>
                  <a:srgbClr val="FFFF00"/>
                </a:highlight>
              </a:rPr>
              <a:t>rule or policy adopted by the employer </a:t>
            </a:r>
            <a:r>
              <a:rPr lang="en-US" sz="1600" b="0">
                <a:solidFill>
                  <a:srgbClr val="000000"/>
                </a:solidFill>
                <a:effectLst/>
              </a:rPr>
              <a:t>relating to a drug-free workplace or the use of alcohol or nonprescribed controlled drugs in the workplace, the compensation and death benefit provided for herein </a:t>
            </a:r>
            <a:r>
              <a:rPr lang="en-US" sz="1600" b="1">
                <a:solidFill>
                  <a:srgbClr val="000000"/>
                </a:solidFill>
                <a:effectLst/>
                <a:highlight>
                  <a:srgbClr val="FFFF00"/>
                </a:highlight>
              </a:rPr>
              <a:t>shall be reduced fifty percent </a:t>
            </a:r>
            <a:r>
              <a:rPr lang="en-US" sz="1600" b="0">
                <a:solidFill>
                  <a:srgbClr val="000000"/>
                </a:solidFill>
                <a:effectLst/>
              </a:rPr>
              <a:t>if the injury was sustained in conjunction with the use of alcohol or nonprescribed controlled drugs.</a:t>
            </a:r>
          </a:p>
          <a:p>
            <a:pPr marL="0" indent="0" algn="l">
              <a:buNone/>
            </a:pPr>
            <a:r>
              <a:rPr lang="en-US" sz="1600" b="0">
                <a:solidFill>
                  <a:srgbClr val="000000"/>
                </a:solidFill>
                <a:effectLst/>
              </a:rPr>
              <a:t>(2)  If, however, the use of alcohol or nonprescribed controlled drugs in violation of the employer's rule or policy is the </a:t>
            </a:r>
            <a:r>
              <a:rPr lang="en-US" sz="1600" b="1">
                <a:solidFill>
                  <a:srgbClr val="000000"/>
                </a:solidFill>
                <a:effectLst/>
                <a:highlight>
                  <a:srgbClr val="FFFF00"/>
                </a:highlight>
              </a:rPr>
              <a:t>proximate cause </a:t>
            </a:r>
            <a:r>
              <a:rPr lang="en-US" sz="1600" b="0">
                <a:solidFill>
                  <a:srgbClr val="000000"/>
                </a:solidFill>
                <a:effectLst/>
              </a:rPr>
              <a:t>of the injury, then the benefits or compensation otherwise payable under this chapter for death or disability shall be </a:t>
            </a:r>
            <a:r>
              <a:rPr lang="en-US" sz="1600" b="1">
                <a:solidFill>
                  <a:srgbClr val="000000"/>
                </a:solidFill>
                <a:effectLst/>
                <a:highlight>
                  <a:srgbClr val="FFFF00"/>
                </a:highlight>
              </a:rPr>
              <a:t>forfeited</a:t>
            </a:r>
            <a:r>
              <a:rPr lang="en-US" sz="1600" b="0">
                <a:solidFill>
                  <a:srgbClr val="000000"/>
                </a:solidFill>
                <a:effectLst/>
              </a:rPr>
              <a:t>.</a:t>
            </a:r>
          </a:p>
          <a:p>
            <a:pPr marL="0" indent="0" algn="l">
              <a:buNone/>
            </a:pPr>
            <a:r>
              <a:rPr lang="en-US" sz="1600">
                <a:solidFill>
                  <a:srgbClr val="000000"/>
                </a:solidFill>
              </a:rPr>
              <a:t>(3)  An employee's </a:t>
            </a:r>
            <a:r>
              <a:rPr lang="en-US" sz="1600" b="1">
                <a:solidFill>
                  <a:srgbClr val="000000"/>
                </a:solidFill>
                <a:highlight>
                  <a:srgbClr val="FFFF00"/>
                </a:highlight>
              </a:rPr>
              <a:t>refusal to take a test </a:t>
            </a:r>
            <a:r>
              <a:rPr lang="en-US" sz="1600">
                <a:solidFill>
                  <a:srgbClr val="000000"/>
                </a:solidFill>
              </a:rPr>
              <a:t>for alcohol or a nonprescribed controlled substance, as defined by section </a:t>
            </a:r>
            <a:r>
              <a:rPr lang="en-US" sz="1600">
                <a:solidFill>
                  <a:srgbClr val="000000"/>
                </a:solidFill>
                <a:hlinkClick r:id="rId3">
                  <a:extLst>
                    <a:ext uri="{A12FA001-AC4F-418D-AE19-62706E023703}">
                      <ahyp:hlinkClr xmlns:ahyp="http://schemas.microsoft.com/office/drawing/2018/hyperlinkcolor" val="tx"/>
                    </a:ext>
                  </a:extLst>
                </a:hlinkClick>
              </a:rPr>
              <a:t>195.010</a:t>
            </a:r>
            <a:r>
              <a:rPr lang="en-US" sz="1600">
                <a:solidFill>
                  <a:srgbClr val="000000"/>
                </a:solidFill>
              </a:rPr>
              <a:t>, at the request of the employer shall result in the</a:t>
            </a:r>
            <a:r>
              <a:rPr lang="en-US" sz="1600" b="1">
                <a:solidFill>
                  <a:srgbClr val="000000"/>
                </a:solidFill>
                <a:highlight>
                  <a:srgbClr val="FFFF00"/>
                </a:highlight>
              </a:rPr>
              <a:t> forfeiture</a:t>
            </a:r>
            <a:r>
              <a:rPr lang="en-US" sz="1600" b="1">
                <a:solidFill>
                  <a:srgbClr val="000000"/>
                </a:solidFill>
              </a:rPr>
              <a:t> </a:t>
            </a:r>
            <a:r>
              <a:rPr lang="en-US" sz="1600">
                <a:solidFill>
                  <a:srgbClr val="000000"/>
                </a:solidFill>
              </a:rPr>
              <a:t>of benefits under this chapter if the employer had sufficient cause to suspect use of alcohol or a nonprescribed controlled substance by the claimant or if the employer's policy clearly authorizes post-injury testing.</a:t>
            </a:r>
          </a:p>
          <a:p>
            <a:pPr marL="0" indent="0" algn="l">
              <a:buNone/>
            </a:pPr>
            <a:endParaRPr lang="en-US" sz="1600" b="0">
              <a:solidFill>
                <a:srgbClr val="000000"/>
              </a:solidFill>
              <a:effectLst/>
            </a:endParaRPr>
          </a:p>
        </p:txBody>
      </p:sp>
    </p:spTree>
    <p:custDataLst>
      <p:tags r:id="rId1"/>
    </p:custDataLst>
    <p:extLst>
      <p:ext uri="{BB962C8B-B14F-4D97-AF65-F5344CB8AC3E}">
        <p14:creationId xmlns:p14="http://schemas.microsoft.com/office/powerpoint/2010/main" val="120108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019DE-F637-4238-829B-5AF6F9DC8111}"/>
              </a:ext>
            </a:extLst>
          </p:cNvPr>
          <p:cNvPicPr>
            <a:picLocks noChangeAspect="1"/>
          </p:cNvPicPr>
          <p:nvPr/>
        </p:nvPicPr>
        <p:blipFill>
          <a:blip r:embed="rId2"/>
          <a:stretch>
            <a:fillRect/>
          </a:stretch>
        </p:blipFill>
        <p:spPr>
          <a:xfrm>
            <a:off x="154363" y="423607"/>
            <a:ext cx="6901194" cy="4296287"/>
          </a:xfrm>
          <a:prstGeom prst="rect">
            <a:avLst/>
          </a:prstGeom>
        </p:spPr>
      </p:pic>
      <p:sp>
        <p:nvSpPr>
          <p:cNvPr id="5" name="Rectangle 4">
            <a:extLst>
              <a:ext uri="{FF2B5EF4-FFF2-40B4-BE49-F238E27FC236}">
                <a16:creationId xmlns:a16="http://schemas.microsoft.com/office/drawing/2014/main" id="{C3C8347C-0951-421B-9F56-2C6994C821B9}"/>
              </a:ext>
            </a:extLst>
          </p:cNvPr>
          <p:cNvSpPr/>
          <p:nvPr/>
        </p:nvSpPr>
        <p:spPr>
          <a:xfrm>
            <a:off x="7202453" y="1311966"/>
            <a:ext cx="1853105" cy="1975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“breached a duty of care”</a:t>
            </a:r>
          </a:p>
        </p:txBody>
      </p:sp>
    </p:spTree>
    <p:extLst>
      <p:ext uri="{BB962C8B-B14F-4D97-AF65-F5344CB8AC3E}">
        <p14:creationId xmlns:p14="http://schemas.microsoft.com/office/powerpoint/2010/main" val="2684389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EA8D-898E-644B-F845-E6DD63721412}"/>
              </a:ext>
            </a:extLst>
          </p:cNvPr>
          <p:cNvSpPr>
            <a:spLocks noGrp="1"/>
          </p:cNvSpPr>
          <p:nvPr>
            <p:ph type="title"/>
          </p:nvPr>
        </p:nvSpPr>
        <p:spPr>
          <a:xfrm>
            <a:off x="628650" y="170121"/>
            <a:ext cx="7886700" cy="1696285"/>
          </a:xfrm>
        </p:spPr>
        <p:txBody>
          <a:bodyPr>
            <a:normAutofit/>
          </a:bodyPr>
          <a:lstStyle/>
          <a:p>
            <a:pPr algn="ctr"/>
            <a:r>
              <a:rPr lang="en-US" sz="5400"/>
              <a:t>Hierarchy of Work-Related Deaths</a:t>
            </a:r>
          </a:p>
        </p:txBody>
      </p:sp>
      <p:sp>
        <p:nvSpPr>
          <p:cNvPr id="3" name="Content Placeholder 2">
            <a:extLst>
              <a:ext uri="{FF2B5EF4-FFF2-40B4-BE49-F238E27FC236}">
                <a16:creationId xmlns:a16="http://schemas.microsoft.com/office/drawing/2014/main" id="{637F5798-2178-BBC3-A3FD-9A9D973EA42E}"/>
              </a:ext>
            </a:extLst>
          </p:cNvPr>
          <p:cNvSpPr>
            <a:spLocks noGrp="1"/>
          </p:cNvSpPr>
          <p:nvPr>
            <p:ph idx="1"/>
          </p:nvPr>
        </p:nvSpPr>
        <p:spPr>
          <a:xfrm>
            <a:off x="373468" y="1702811"/>
            <a:ext cx="7886700" cy="2982603"/>
          </a:xfrm>
        </p:spPr>
        <p:txBody>
          <a:bodyPr>
            <a:normAutofit/>
          </a:bodyPr>
          <a:lstStyle/>
          <a:p>
            <a:pPr marL="514350" indent="-514350">
              <a:buFont typeface="+mj-lt"/>
              <a:buAutoNum type="arabicPeriod"/>
            </a:pPr>
            <a:r>
              <a:rPr lang="en-US" sz="2800"/>
              <a:t>Motor Vehicle Accidents</a:t>
            </a:r>
          </a:p>
          <a:p>
            <a:pPr marL="514350" indent="-514350">
              <a:buFont typeface="+mj-lt"/>
              <a:buAutoNum type="arabicPeriod"/>
            </a:pPr>
            <a:r>
              <a:rPr lang="en-US" sz="2800"/>
              <a:t>Falls</a:t>
            </a:r>
          </a:p>
          <a:p>
            <a:pPr marL="514350" indent="-514350">
              <a:buFont typeface="+mj-lt"/>
              <a:buAutoNum type="arabicPeriod"/>
            </a:pPr>
            <a:r>
              <a:rPr lang="en-US" sz="2800"/>
              <a:t>Workplace Violence</a:t>
            </a:r>
          </a:p>
          <a:p>
            <a:pPr marL="514350" indent="-514350">
              <a:buFont typeface="+mj-lt"/>
              <a:buAutoNum type="arabicPeriod"/>
            </a:pPr>
            <a:r>
              <a:rPr lang="en-US" sz="2800"/>
              <a:t>Electrocution</a:t>
            </a:r>
          </a:p>
          <a:p>
            <a:pPr marL="514350" indent="-514350">
              <a:buFont typeface="+mj-lt"/>
              <a:buAutoNum type="arabicPeriod"/>
            </a:pPr>
            <a:r>
              <a:rPr lang="en-US" sz="2800"/>
              <a:t>Struck By</a:t>
            </a:r>
          </a:p>
          <a:p>
            <a:pPr marL="514350" indent="-514350">
              <a:buFont typeface="+mj-lt"/>
              <a:buAutoNum type="arabicPeriod"/>
            </a:pPr>
            <a:r>
              <a:rPr lang="en-US" sz="2800"/>
              <a:t>Caught In Between</a:t>
            </a:r>
          </a:p>
        </p:txBody>
      </p:sp>
    </p:spTree>
    <p:extLst>
      <p:ext uri="{BB962C8B-B14F-4D97-AF65-F5344CB8AC3E}">
        <p14:creationId xmlns:p14="http://schemas.microsoft.com/office/powerpoint/2010/main" val="1533819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EA8D-898E-644B-F845-E6DD63721412}"/>
              </a:ext>
            </a:extLst>
          </p:cNvPr>
          <p:cNvSpPr>
            <a:spLocks noGrp="1"/>
          </p:cNvSpPr>
          <p:nvPr>
            <p:ph type="title"/>
          </p:nvPr>
        </p:nvSpPr>
        <p:spPr/>
        <p:txBody>
          <a:bodyPr>
            <a:normAutofit/>
          </a:bodyPr>
          <a:lstStyle/>
          <a:p>
            <a:pPr algn="ctr"/>
            <a:r>
              <a:rPr lang="en-US" sz="5400"/>
              <a:t>Hierarchy of Injuries</a:t>
            </a:r>
          </a:p>
        </p:txBody>
      </p:sp>
      <p:sp>
        <p:nvSpPr>
          <p:cNvPr id="3" name="Content Placeholder 2">
            <a:extLst>
              <a:ext uri="{FF2B5EF4-FFF2-40B4-BE49-F238E27FC236}">
                <a16:creationId xmlns:a16="http://schemas.microsoft.com/office/drawing/2014/main" id="{637F5798-2178-BBC3-A3FD-9A9D973EA42E}"/>
              </a:ext>
            </a:extLst>
          </p:cNvPr>
          <p:cNvSpPr>
            <a:spLocks noGrp="1"/>
          </p:cNvSpPr>
          <p:nvPr>
            <p:ph idx="1"/>
          </p:nvPr>
        </p:nvSpPr>
        <p:spPr/>
        <p:txBody>
          <a:bodyPr>
            <a:normAutofit/>
          </a:bodyPr>
          <a:lstStyle/>
          <a:p>
            <a:pPr marL="514350" indent="-514350">
              <a:buFont typeface="+mj-lt"/>
              <a:buAutoNum type="arabicPeriod"/>
            </a:pPr>
            <a:r>
              <a:rPr lang="en-US" sz="3200"/>
              <a:t>Slips, Trips, Falls</a:t>
            </a:r>
          </a:p>
          <a:p>
            <a:pPr marL="514350" indent="-514350">
              <a:buFont typeface="+mj-lt"/>
              <a:buAutoNum type="arabicPeriod"/>
            </a:pPr>
            <a:r>
              <a:rPr lang="en-US" sz="3200"/>
              <a:t>Overexertion</a:t>
            </a:r>
          </a:p>
          <a:p>
            <a:pPr marL="514350" indent="-514350">
              <a:buFont typeface="+mj-lt"/>
              <a:buAutoNum type="arabicPeriod"/>
            </a:pPr>
            <a:r>
              <a:rPr lang="en-US" sz="3200"/>
              <a:t>Motor Vehicle Accident</a:t>
            </a:r>
          </a:p>
          <a:p>
            <a:pPr marL="514350" indent="-514350">
              <a:buFont typeface="+mj-lt"/>
              <a:buAutoNum type="arabicPeriod"/>
            </a:pPr>
            <a:r>
              <a:rPr lang="en-US" sz="3200"/>
              <a:t>Hazardous Contact</a:t>
            </a:r>
          </a:p>
        </p:txBody>
      </p:sp>
    </p:spTree>
    <p:extLst>
      <p:ext uri="{BB962C8B-B14F-4D97-AF65-F5344CB8AC3E}">
        <p14:creationId xmlns:p14="http://schemas.microsoft.com/office/powerpoint/2010/main" val="3271470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A5AEFF-C989-F3FD-6DA8-339F930A4902}"/>
              </a:ext>
            </a:extLst>
          </p:cNvPr>
          <p:cNvPicPr>
            <a:picLocks noChangeAspect="1"/>
          </p:cNvPicPr>
          <p:nvPr/>
        </p:nvPicPr>
        <p:blipFill>
          <a:blip r:embed="rId2"/>
          <a:stretch>
            <a:fillRect/>
          </a:stretch>
        </p:blipFill>
        <p:spPr>
          <a:xfrm>
            <a:off x="343351" y="0"/>
            <a:ext cx="2819099" cy="5143500"/>
          </a:xfrm>
          <a:prstGeom prst="rect">
            <a:avLst/>
          </a:prstGeom>
        </p:spPr>
      </p:pic>
      <p:sp>
        <p:nvSpPr>
          <p:cNvPr id="3" name="TextBox 2">
            <a:extLst>
              <a:ext uri="{FF2B5EF4-FFF2-40B4-BE49-F238E27FC236}">
                <a16:creationId xmlns:a16="http://schemas.microsoft.com/office/drawing/2014/main" id="{FA328E21-8D25-85FB-D7B5-B0B10B6EB10D}"/>
              </a:ext>
            </a:extLst>
          </p:cNvPr>
          <p:cNvSpPr txBox="1"/>
          <p:nvPr/>
        </p:nvSpPr>
        <p:spPr>
          <a:xfrm>
            <a:off x="0" y="1941293"/>
            <a:ext cx="9144000" cy="369332"/>
          </a:xfrm>
          <a:prstGeom prst="rect">
            <a:avLst/>
          </a:prstGeom>
          <a:noFill/>
        </p:spPr>
        <p:txBody>
          <a:bodyPr wrap="square">
            <a:spAutoFit/>
          </a:bodyPr>
          <a:lstStyle/>
          <a:p>
            <a:pPr algn="ctr"/>
            <a:r>
              <a:rPr lang="en-US"/>
              <a:t>https://injuryfacts.nsc.org/work/work-overview/top-work-related-injury-causes/data-details/</a:t>
            </a:r>
          </a:p>
        </p:txBody>
      </p:sp>
    </p:spTree>
    <p:extLst>
      <p:ext uri="{BB962C8B-B14F-4D97-AF65-F5344CB8AC3E}">
        <p14:creationId xmlns:p14="http://schemas.microsoft.com/office/powerpoint/2010/main" val="158748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4A55A0-3836-461D-6877-95C02E2EFA92}"/>
              </a:ext>
            </a:extLst>
          </p:cNvPr>
          <p:cNvPicPr>
            <a:picLocks noChangeAspect="1"/>
          </p:cNvPicPr>
          <p:nvPr/>
        </p:nvPicPr>
        <p:blipFill>
          <a:blip r:embed="rId2"/>
          <a:stretch>
            <a:fillRect/>
          </a:stretch>
        </p:blipFill>
        <p:spPr>
          <a:xfrm>
            <a:off x="581218" y="109870"/>
            <a:ext cx="5881862" cy="4923760"/>
          </a:xfrm>
          <a:prstGeom prst="rect">
            <a:avLst/>
          </a:prstGeom>
        </p:spPr>
      </p:pic>
      <p:sp>
        <p:nvSpPr>
          <p:cNvPr id="3" name="TextBox 2">
            <a:extLst>
              <a:ext uri="{FF2B5EF4-FFF2-40B4-BE49-F238E27FC236}">
                <a16:creationId xmlns:a16="http://schemas.microsoft.com/office/drawing/2014/main" id="{821158F3-781E-1E96-0F53-AA0F446D4F00}"/>
              </a:ext>
            </a:extLst>
          </p:cNvPr>
          <p:cNvSpPr txBox="1"/>
          <p:nvPr/>
        </p:nvSpPr>
        <p:spPr>
          <a:xfrm>
            <a:off x="2994837" y="984363"/>
            <a:ext cx="4572000" cy="923330"/>
          </a:xfrm>
          <a:prstGeom prst="rect">
            <a:avLst/>
          </a:prstGeom>
          <a:noFill/>
        </p:spPr>
        <p:txBody>
          <a:bodyPr wrap="square">
            <a:spAutoFit/>
          </a:bodyPr>
          <a:lstStyle/>
          <a:p>
            <a:r>
              <a:rPr lang="en-US"/>
              <a:t>https://www.bls.gov/charts/census-of-fatal-occupational-injuries/fatal-occupational-injuries-by-event-drilldown.htm</a:t>
            </a:r>
          </a:p>
        </p:txBody>
      </p:sp>
    </p:spTree>
    <p:extLst>
      <p:ext uri="{BB962C8B-B14F-4D97-AF65-F5344CB8AC3E}">
        <p14:creationId xmlns:p14="http://schemas.microsoft.com/office/powerpoint/2010/main" val="76524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DFF662-4508-C427-766D-66F27E308D75}"/>
              </a:ext>
            </a:extLst>
          </p:cNvPr>
          <p:cNvSpPr txBox="1"/>
          <p:nvPr/>
        </p:nvSpPr>
        <p:spPr>
          <a:xfrm>
            <a:off x="2436781" y="846936"/>
            <a:ext cx="3857183" cy="415498"/>
          </a:xfrm>
          <a:prstGeom prst="rect">
            <a:avLst/>
          </a:prstGeom>
          <a:noFill/>
          <a:ln>
            <a:solidFill>
              <a:schemeClr val="tx1"/>
            </a:solidFill>
          </a:ln>
        </p:spPr>
        <p:txBody>
          <a:bodyPr wrap="square" rtlCol="0">
            <a:spAutoFit/>
          </a:bodyPr>
          <a:lstStyle/>
          <a:p>
            <a:pPr algn="ctr"/>
            <a:r>
              <a:rPr lang="en-US" sz="1050">
                <a:latin typeface="Arial" panose="020B0604020202020204" pitchFamily="34" charset="0"/>
                <a:cs typeface="Arial" panose="020B0604020202020204" pitchFamily="34" charset="0"/>
              </a:rPr>
              <a:t>“All-Employee" Safety Plan (personnel manual?)</a:t>
            </a:r>
          </a:p>
          <a:p>
            <a:pPr algn="ctr"/>
            <a:r>
              <a:rPr lang="en-US" sz="1050">
                <a:latin typeface="Arial" panose="020B0604020202020204" pitchFamily="34" charset="0"/>
                <a:cs typeface="Arial" panose="020B0604020202020204" pitchFamily="34" charset="0"/>
              </a:rPr>
              <a:t>All Employee Rules (Also for new hires)</a:t>
            </a:r>
          </a:p>
        </p:txBody>
      </p:sp>
      <p:sp>
        <p:nvSpPr>
          <p:cNvPr id="3" name="TextBox 2">
            <a:extLst>
              <a:ext uri="{FF2B5EF4-FFF2-40B4-BE49-F238E27FC236}">
                <a16:creationId xmlns:a16="http://schemas.microsoft.com/office/drawing/2014/main" id="{3FB308E6-1810-AF86-B059-A68E950827E4}"/>
              </a:ext>
            </a:extLst>
          </p:cNvPr>
          <p:cNvSpPr txBox="1"/>
          <p:nvPr/>
        </p:nvSpPr>
        <p:spPr>
          <a:xfrm>
            <a:off x="871925" y="2543481"/>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4" name="TextBox 3">
            <a:extLst>
              <a:ext uri="{FF2B5EF4-FFF2-40B4-BE49-F238E27FC236}">
                <a16:creationId xmlns:a16="http://schemas.microsoft.com/office/drawing/2014/main" id="{CB13E4B8-3E0D-2350-33FA-ED7CA555C3FE}"/>
              </a:ext>
            </a:extLst>
          </p:cNvPr>
          <p:cNvSpPr txBox="1"/>
          <p:nvPr/>
        </p:nvSpPr>
        <p:spPr>
          <a:xfrm>
            <a:off x="2705590" y="2543481"/>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5" name="TextBox 4">
            <a:extLst>
              <a:ext uri="{FF2B5EF4-FFF2-40B4-BE49-F238E27FC236}">
                <a16:creationId xmlns:a16="http://schemas.microsoft.com/office/drawing/2014/main" id="{7C04597B-158C-9871-B336-012C4B9A9D67}"/>
              </a:ext>
            </a:extLst>
          </p:cNvPr>
          <p:cNvSpPr txBox="1"/>
          <p:nvPr/>
        </p:nvSpPr>
        <p:spPr>
          <a:xfrm>
            <a:off x="4566005" y="2543480"/>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6" name="TextBox 5">
            <a:extLst>
              <a:ext uri="{FF2B5EF4-FFF2-40B4-BE49-F238E27FC236}">
                <a16:creationId xmlns:a16="http://schemas.microsoft.com/office/drawing/2014/main" id="{BF01823B-E0E4-4419-748F-2565EAFFE235}"/>
              </a:ext>
            </a:extLst>
          </p:cNvPr>
          <p:cNvSpPr txBox="1"/>
          <p:nvPr/>
        </p:nvSpPr>
        <p:spPr>
          <a:xfrm>
            <a:off x="6426421" y="2558385"/>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7" name="Arrow: Down 6">
            <a:extLst>
              <a:ext uri="{FF2B5EF4-FFF2-40B4-BE49-F238E27FC236}">
                <a16:creationId xmlns:a16="http://schemas.microsoft.com/office/drawing/2014/main" id="{E5B91F90-0707-7282-564D-8B7DF92DCE72}"/>
              </a:ext>
            </a:extLst>
          </p:cNvPr>
          <p:cNvSpPr/>
          <p:nvPr/>
        </p:nvSpPr>
        <p:spPr>
          <a:xfrm>
            <a:off x="5114732" y="221353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8" name="Arrow: Down 7">
            <a:extLst>
              <a:ext uri="{FF2B5EF4-FFF2-40B4-BE49-F238E27FC236}">
                <a16:creationId xmlns:a16="http://schemas.microsoft.com/office/drawing/2014/main" id="{3AC5B524-0DC3-EF16-0AF8-65D390DE5272}"/>
              </a:ext>
            </a:extLst>
          </p:cNvPr>
          <p:cNvSpPr/>
          <p:nvPr/>
        </p:nvSpPr>
        <p:spPr>
          <a:xfrm>
            <a:off x="6941679" y="2234481"/>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75B279-7526-E03D-6405-1319C4541A2B}"/>
              </a:ext>
            </a:extLst>
          </p:cNvPr>
          <p:cNvSpPr txBox="1"/>
          <p:nvPr/>
        </p:nvSpPr>
        <p:spPr>
          <a:xfrm>
            <a:off x="661941" y="3897804"/>
            <a:ext cx="7820119" cy="253916"/>
          </a:xfrm>
          <a:prstGeom prst="rect">
            <a:avLst/>
          </a:prstGeom>
          <a:noFill/>
          <a:ln>
            <a:solidFill>
              <a:schemeClr val="tx1"/>
            </a:solidFill>
          </a:ln>
        </p:spPr>
        <p:txBody>
          <a:bodyPr wrap="square" rtlCol="0">
            <a:spAutoFit/>
          </a:bodyPr>
          <a:lstStyle/>
          <a:p>
            <a:pPr algn="ctr"/>
            <a:r>
              <a:rPr lang="en-US" sz="1050">
                <a:latin typeface="Arial" panose="020B0604020202020204" pitchFamily="34" charset="0"/>
                <a:cs typeface="Arial" panose="020B0604020202020204" pitchFamily="34" charset="0"/>
              </a:rPr>
              <a:t>These activities should result in reduced FREQUENCY and SEVERITY of injuries AND reduced experience ratings.</a:t>
            </a:r>
          </a:p>
        </p:txBody>
      </p:sp>
      <p:sp>
        <p:nvSpPr>
          <p:cNvPr id="10" name="Arrow: Down 9">
            <a:extLst>
              <a:ext uri="{FF2B5EF4-FFF2-40B4-BE49-F238E27FC236}">
                <a16:creationId xmlns:a16="http://schemas.microsoft.com/office/drawing/2014/main" id="{0A4CE35E-E9CB-EF76-E6AA-A6AB7ACE6FB0}"/>
              </a:ext>
            </a:extLst>
          </p:cNvPr>
          <p:cNvSpPr/>
          <p:nvPr/>
        </p:nvSpPr>
        <p:spPr>
          <a:xfrm>
            <a:off x="1515823" y="3538779"/>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id="{A0843E82-F756-761F-EA3D-F3D609758082}"/>
              </a:ext>
            </a:extLst>
          </p:cNvPr>
          <p:cNvSpPr/>
          <p:nvPr/>
        </p:nvSpPr>
        <p:spPr>
          <a:xfrm>
            <a:off x="3349487" y="3538779"/>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2" name="Arrow: Down 11">
            <a:extLst>
              <a:ext uri="{FF2B5EF4-FFF2-40B4-BE49-F238E27FC236}">
                <a16:creationId xmlns:a16="http://schemas.microsoft.com/office/drawing/2014/main" id="{0A63F506-9D95-F52E-7EA8-DAB0AA68FC64}"/>
              </a:ext>
            </a:extLst>
          </p:cNvPr>
          <p:cNvSpPr/>
          <p:nvPr/>
        </p:nvSpPr>
        <p:spPr>
          <a:xfrm>
            <a:off x="5220155" y="3538779"/>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E9E477DC-D25C-86C0-17F1-774B00BB5A36}"/>
              </a:ext>
            </a:extLst>
          </p:cNvPr>
          <p:cNvSpPr/>
          <p:nvPr/>
        </p:nvSpPr>
        <p:spPr>
          <a:xfrm>
            <a:off x="7052637" y="354543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97E8D4C-F889-2AE0-2668-B706669B32B0}"/>
              </a:ext>
            </a:extLst>
          </p:cNvPr>
          <p:cNvSpPr txBox="1"/>
          <p:nvPr/>
        </p:nvSpPr>
        <p:spPr>
          <a:xfrm>
            <a:off x="4522231" y="1698858"/>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Fire Department</a:t>
            </a:r>
          </a:p>
        </p:txBody>
      </p:sp>
      <p:sp>
        <p:nvSpPr>
          <p:cNvPr id="15" name="TextBox 14">
            <a:extLst>
              <a:ext uri="{FF2B5EF4-FFF2-40B4-BE49-F238E27FC236}">
                <a16:creationId xmlns:a16="http://schemas.microsoft.com/office/drawing/2014/main" id="{015B2B25-40DA-DB15-B076-3404FDE3EFCB}"/>
              </a:ext>
            </a:extLst>
          </p:cNvPr>
          <p:cNvSpPr txBox="1"/>
          <p:nvPr/>
        </p:nvSpPr>
        <p:spPr>
          <a:xfrm>
            <a:off x="6408740" y="1698858"/>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Street Department</a:t>
            </a:r>
          </a:p>
        </p:txBody>
      </p:sp>
      <p:sp>
        <p:nvSpPr>
          <p:cNvPr id="16" name="Arrow: Down 15">
            <a:extLst>
              <a:ext uri="{FF2B5EF4-FFF2-40B4-BE49-F238E27FC236}">
                <a16:creationId xmlns:a16="http://schemas.microsoft.com/office/drawing/2014/main" id="{80F3FFA4-CB5E-B22F-142E-0C95EF6CF98F}"/>
              </a:ext>
            </a:extLst>
          </p:cNvPr>
          <p:cNvSpPr/>
          <p:nvPr/>
        </p:nvSpPr>
        <p:spPr>
          <a:xfrm>
            <a:off x="1410401" y="221353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7" name="Arrow: Down 16">
            <a:extLst>
              <a:ext uri="{FF2B5EF4-FFF2-40B4-BE49-F238E27FC236}">
                <a16:creationId xmlns:a16="http://schemas.microsoft.com/office/drawing/2014/main" id="{AB7FBBD0-1499-FB3F-1047-F0CE65B04729}"/>
              </a:ext>
            </a:extLst>
          </p:cNvPr>
          <p:cNvSpPr/>
          <p:nvPr/>
        </p:nvSpPr>
        <p:spPr>
          <a:xfrm>
            <a:off x="3244065" y="221353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8" name="Arrow: Down 17">
            <a:extLst>
              <a:ext uri="{FF2B5EF4-FFF2-40B4-BE49-F238E27FC236}">
                <a16:creationId xmlns:a16="http://schemas.microsoft.com/office/drawing/2014/main" id="{DA72EED0-6045-CC5B-E02B-C71E009843E5}"/>
              </a:ext>
            </a:extLst>
          </p:cNvPr>
          <p:cNvSpPr/>
          <p:nvPr/>
        </p:nvSpPr>
        <p:spPr>
          <a:xfrm>
            <a:off x="4225447" y="1391524"/>
            <a:ext cx="363474" cy="194769"/>
          </a:xfrm>
          <a:prstGeom prst="downArrow">
            <a:avLst>
              <a:gd name="adj1" fmla="val 539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94568F-FF89-548F-6005-B36D733E0433}"/>
              </a:ext>
            </a:extLst>
          </p:cNvPr>
          <p:cNvSpPr txBox="1"/>
          <p:nvPr/>
        </p:nvSpPr>
        <p:spPr>
          <a:xfrm>
            <a:off x="880437" y="16988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Water Department</a:t>
            </a:r>
          </a:p>
        </p:txBody>
      </p:sp>
      <p:sp>
        <p:nvSpPr>
          <p:cNvPr id="20" name="TextBox 19">
            <a:extLst>
              <a:ext uri="{FF2B5EF4-FFF2-40B4-BE49-F238E27FC236}">
                <a16:creationId xmlns:a16="http://schemas.microsoft.com/office/drawing/2014/main" id="{BA146091-BD7A-FB62-CC7D-9C8AF88A1A78}"/>
              </a:ext>
            </a:extLst>
          </p:cNvPr>
          <p:cNvSpPr txBox="1"/>
          <p:nvPr/>
        </p:nvSpPr>
        <p:spPr>
          <a:xfrm>
            <a:off x="2705590" y="16988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Police Department</a:t>
            </a:r>
          </a:p>
        </p:txBody>
      </p:sp>
    </p:spTree>
    <p:extLst>
      <p:ext uri="{BB962C8B-B14F-4D97-AF65-F5344CB8AC3E}">
        <p14:creationId xmlns:p14="http://schemas.microsoft.com/office/powerpoint/2010/main" val="199471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B4F29-2C13-2EE6-80D6-C8666F5DEF8B}"/>
              </a:ext>
            </a:extLst>
          </p:cNvPr>
          <p:cNvSpPr>
            <a:spLocks noGrp="1"/>
          </p:cNvSpPr>
          <p:nvPr>
            <p:ph type="title"/>
          </p:nvPr>
        </p:nvSpPr>
        <p:spPr/>
        <p:txBody>
          <a:bodyPr/>
          <a:lstStyle/>
          <a:p>
            <a:pPr algn="ctr"/>
            <a:r>
              <a:rPr lang="en-US"/>
              <a:t>Purpose of a Safety Program?</a:t>
            </a:r>
          </a:p>
        </p:txBody>
      </p:sp>
      <p:sp>
        <p:nvSpPr>
          <p:cNvPr id="3" name="Content Placeholder 2">
            <a:extLst>
              <a:ext uri="{FF2B5EF4-FFF2-40B4-BE49-F238E27FC236}">
                <a16:creationId xmlns:a16="http://schemas.microsoft.com/office/drawing/2014/main" id="{288BFA07-39A0-B223-F9F4-3FC95DD07C4E}"/>
              </a:ext>
            </a:extLst>
          </p:cNvPr>
          <p:cNvSpPr>
            <a:spLocks noGrp="1"/>
          </p:cNvSpPr>
          <p:nvPr>
            <p:ph idx="1"/>
          </p:nvPr>
        </p:nvSpPr>
        <p:spPr>
          <a:xfrm>
            <a:off x="127591" y="1624838"/>
            <a:ext cx="9016409" cy="2989197"/>
          </a:xfrm>
        </p:spPr>
        <p:txBody>
          <a:bodyPr>
            <a:normAutofit lnSpcReduction="10000"/>
          </a:bodyPr>
          <a:lstStyle/>
          <a:p>
            <a:r>
              <a:rPr lang="en-US" sz="3200"/>
              <a:t>Through </a:t>
            </a:r>
            <a:r>
              <a:rPr lang="en-US" sz="3200" i="1"/>
              <a:t>controls</a:t>
            </a:r>
            <a:r>
              <a:rPr lang="en-US" sz="3200"/>
              <a:t>, reduce the frequency and severity of incidents.</a:t>
            </a:r>
          </a:p>
          <a:p>
            <a:endParaRPr lang="en-US" sz="3200"/>
          </a:p>
          <a:p>
            <a:r>
              <a:rPr lang="en-US" sz="3200"/>
              <a:t>Effectiveness. </a:t>
            </a:r>
          </a:p>
          <a:p>
            <a:endParaRPr lang="en-US" sz="3200"/>
          </a:p>
          <a:p>
            <a:r>
              <a:rPr lang="en-US" sz="3200"/>
              <a:t>Get results.</a:t>
            </a:r>
          </a:p>
        </p:txBody>
      </p:sp>
    </p:spTree>
    <p:extLst>
      <p:ext uri="{BB962C8B-B14F-4D97-AF65-F5344CB8AC3E}">
        <p14:creationId xmlns:p14="http://schemas.microsoft.com/office/powerpoint/2010/main" val="611944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21386D-E6C9-4283-ADCA-76B5BBB86FD4}"/>
              </a:ext>
            </a:extLst>
          </p:cNvPr>
          <p:cNvSpPr txBox="1"/>
          <p:nvPr/>
        </p:nvSpPr>
        <p:spPr>
          <a:xfrm>
            <a:off x="2486551" y="31861"/>
            <a:ext cx="3857183" cy="415498"/>
          </a:xfrm>
          <a:prstGeom prst="rect">
            <a:avLst/>
          </a:prstGeom>
          <a:noFill/>
          <a:ln>
            <a:solidFill>
              <a:schemeClr val="tx1"/>
            </a:solidFill>
          </a:ln>
        </p:spPr>
        <p:txBody>
          <a:bodyPr wrap="square" rtlCol="0">
            <a:spAutoFit/>
          </a:bodyPr>
          <a:lstStyle/>
          <a:p>
            <a:pPr algn="ctr"/>
            <a:r>
              <a:rPr lang="en-US" sz="1050">
                <a:latin typeface="Arial" panose="020B0604020202020204" pitchFamily="34" charset="0"/>
                <a:cs typeface="Arial" panose="020B0604020202020204" pitchFamily="34" charset="0"/>
              </a:rPr>
              <a:t>“All-Employee" Safety Plan (personnel manual?)</a:t>
            </a:r>
          </a:p>
          <a:p>
            <a:pPr algn="ctr"/>
            <a:r>
              <a:rPr lang="en-US" sz="1050">
                <a:latin typeface="Arial" panose="020B0604020202020204" pitchFamily="34" charset="0"/>
                <a:cs typeface="Arial" panose="020B0604020202020204" pitchFamily="34" charset="0"/>
              </a:rPr>
              <a:t>All Employee Rules (Also for new hires)</a:t>
            </a:r>
          </a:p>
        </p:txBody>
      </p:sp>
      <p:sp>
        <p:nvSpPr>
          <p:cNvPr id="6" name="TextBox 5">
            <a:extLst>
              <a:ext uri="{FF2B5EF4-FFF2-40B4-BE49-F238E27FC236}">
                <a16:creationId xmlns:a16="http://schemas.microsoft.com/office/drawing/2014/main" id="{266BCB44-A3C9-42BD-BC01-E1484032F755}"/>
              </a:ext>
            </a:extLst>
          </p:cNvPr>
          <p:cNvSpPr txBox="1"/>
          <p:nvPr/>
        </p:nvSpPr>
        <p:spPr>
          <a:xfrm>
            <a:off x="930207"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Water Department</a:t>
            </a:r>
          </a:p>
        </p:txBody>
      </p:sp>
      <p:sp>
        <p:nvSpPr>
          <p:cNvPr id="7" name="TextBox 6">
            <a:extLst>
              <a:ext uri="{FF2B5EF4-FFF2-40B4-BE49-F238E27FC236}">
                <a16:creationId xmlns:a16="http://schemas.microsoft.com/office/drawing/2014/main" id="{DDD1E62D-B073-4C05-AF54-E4F6C275C10A}"/>
              </a:ext>
            </a:extLst>
          </p:cNvPr>
          <p:cNvSpPr txBox="1"/>
          <p:nvPr/>
        </p:nvSpPr>
        <p:spPr>
          <a:xfrm>
            <a:off x="2755360"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Police Department</a:t>
            </a:r>
          </a:p>
        </p:txBody>
      </p:sp>
      <p:sp>
        <p:nvSpPr>
          <p:cNvPr id="8" name="TextBox 7">
            <a:extLst>
              <a:ext uri="{FF2B5EF4-FFF2-40B4-BE49-F238E27FC236}">
                <a16:creationId xmlns:a16="http://schemas.microsoft.com/office/drawing/2014/main" id="{9B2BBCFB-D93F-4288-A8CD-406D0E598874}"/>
              </a:ext>
            </a:extLst>
          </p:cNvPr>
          <p:cNvSpPr txBox="1"/>
          <p:nvPr/>
        </p:nvSpPr>
        <p:spPr>
          <a:xfrm>
            <a:off x="4572001"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Fire Department</a:t>
            </a:r>
          </a:p>
        </p:txBody>
      </p:sp>
      <p:sp>
        <p:nvSpPr>
          <p:cNvPr id="9" name="TextBox 8">
            <a:extLst>
              <a:ext uri="{FF2B5EF4-FFF2-40B4-BE49-F238E27FC236}">
                <a16:creationId xmlns:a16="http://schemas.microsoft.com/office/drawing/2014/main" id="{33F7E331-6BCB-4444-A7CC-B946AB444060}"/>
              </a:ext>
            </a:extLst>
          </p:cNvPr>
          <p:cNvSpPr txBox="1"/>
          <p:nvPr/>
        </p:nvSpPr>
        <p:spPr>
          <a:xfrm>
            <a:off x="6458510"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Street Department</a:t>
            </a:r>
          </a:p>
        </p:txBody>
      </p:sp>
      <p:sp>
        <p:nvSpPr>
          <p:cNvPr id="14" name="TextBox 13">
            <a:extLst>
              <a:ext uri="{FF2B5EF4-FFF2-40B4-BE49-F238E27FC236}">
                <a16:creationId xmlns:a16="http://schemas.microsoft.com/office/drawing/2014/main" id="{58ED3617-9714-443D-8325-9B46BE4401A5}"/>
              </a:ext>
            </a:extLst>
          </p:cNvPr>
          <p:cNvSpPr txBox="1"/>
          <p:nvPr/>
        </p:nvSpPr>
        <p:spPr>
          <a:xfrm>
            <a:off x="3721720" y="3205860"/>
            <a:ext cx="1651271" cy="553037"/>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Task / Process</a:t>
            </a:r>
          </a:p>
          <a:p>
            <a:pPr algn="ctr"/>
            <a:r>
              <a:rPr lang="en-US" sz="998">
                <a:latin typeface="Arial" panose="020B0604020202020204" pitchFamily="34" charset="0"/>
                <a:cs typeface="Arial" panose="020B0604020202020204" pitchFamily="34" charset="0"/>
              </a:rPr>
              <a:t>Tool / Equipment / Machine</a:t>
            </a:r>
          </a:p>
        </p:txBody>
      </p:sp>
      <p:sp>
        <p:nvSpPr>
          <p:cNvPr id="18" name="TextBox 17">
            <a:extLst>
              <a:ext uri="{FF2B5EF4-FFF2-40B4-BE49-F238E27FC236}">
                <a16:creationId xmlns:a16="http://schemas.microsoft.com/office/drawing/2014/main" id="{FBABDAE0-662C-4EFC-BAE4-ADED78423758}"/>
              </a:ext>
            </a:extLst>
          </p:cNvPr>
          <p:cNvSpPr txBox="1"/>
          <p:nvPr/>
        </p:nvSpPr>
        <p:spPr>
          <a:xfrm>
            <a:off x="3721720" y="3905928"/>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19" name="Arrow: Down 18">
            <a:extLst>
              <a:ext uri="{FF2B5EF4-FFF2-40B4-BE49-F238E27FC236}">
                <a16:creationId xmlns:a16="http://schemas.microsoft.com/office/drawing/2014/main" id="{6F50CEF2-AFBD-43F1-8476-43850F3396DB}"/>
              </a:ext>
            </a:extLst>
          </p:cNvPr>
          <p:cNvSpPr/>
          <p:nvPr/>
        </p:nvSpPr>
        <p:spPr>
          <a:xfrm>
            <a:off x="4369153" y="3769142"/>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E9A4B71-8F2F-217E-A870-316F1F0DBDB4}"/>
              </a:ext>
            </a:extLst>
          </p:cNvPr>
          <p:cNvSpPr txBox="1"/>
          <p:nvPr/>
        </p:nvSpPr>
        <p:spPr>
          <a:xfrm>
            <a:off x="3721720" y="1113872"/>
            <a:ext cx="1651271"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death?</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Falls.</a:t>
            </a:r>
          </a:p>
          <a:p>
            <a:pPr algn="ctr"/>
            <a:r>
              <a:rPr lang="en-US" sz="1000">
                <a:latin typeface="Arial" panose="020B0604020202020204" pitchFamily="34" charset="0"/>
                <a:cs typeface="Arial" panose="020B0604020202020204" pitchFamily="34" charset="0"/>
              </a:rPr>
              <a:t>Workplace violence.</a:t>
            </a:r>
          </a:p>
          <a:p>
            <a:pPr algn="ctr"/>
            <a:r>
              <a:rPr lang="en-US" sz="1000">
                <a:latin typeface="Arial" panose="020B0604020202020204" pitchFamily="34" charset="0"/>
                <a:cs typeface="Arial" panose="020B0604020202020204" pitchFamily="34" charset="0"/>
              </a:rPr>
              <a:t>Electrocution.</a:t>
            </a:r>
          </a:p>
        </p:txBody>
      </p:sp>
      <p:sp>
        <p:nvSpPr>
          <p:cNvPr id="33" name="TextBox 32">
            <a:extLst>
              <a:ext uri="{FF2B5EF4-FFF2-40B4-BE49-F238E27FC236}">
                <a16:creationId xmlns:a16="http://schemas.microsoft.com/office/drawing/2014/main" id="{AF090291-BFCE-69CD-BA4A-162356A9F394}"/>
              </a:ext>
            </a:extLst>
          </p:cNvPr>
          <p:cNvSpPr txBox="1"/>
          <p:nvPr/>
        </p:nvSpPr>
        <p:spPr>
          <a:xfrm>
            <a:off x="3721720" y="2159917"/>
            <a:ext cx="1651271"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injury?</a:t>
            </a:r>
          </a:p>
          <a:p>
            <a:pPr algn="ctr"/>
            <a:r>
              <a:rPr lang="en-US" sz="1000">
                <a:latin typeface="Arial" panose="020B0604020202020204" pitchFamily="34" charset="0"/>
                <a:cs typeface="Arial" panose="020B0604020202020204" pitchFamily="34" charset="0"/>
              </a:rPr>
              <a:t>Slips, Trips, Falls</a:t>
            </a:r>
          </a:p>
          <a:p>
            <a:pPr algn="ctr"/>
            <a:r>
              <a:rPr lang="en-US" sz="1000">
                <a:latin typeface="Arial" panose="020B0604020202020204" pitchFamily="34" charset="0"/>
                <a:cs typeface="Arial" panose="020B0604020202020204" pitchFamily="34" charset="0"/>
              </a:rPr>
              <a:t>Overexertion</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Struck-By.</a:t>
            </a:r>
          </a:p>
        </p:txBody>
      </p:sp>
      <p:sp>
        <p:nvSpPr>
          <p:cNvPr id="40" name="Arrow: Down 39">
            <a:extLst>
              <a:ext uri="{FF2B5EF4-FFF2-40B4-BE49-F238E27FC236}">
                <a16:creationId xmlns:a16="http://schemas.microsoft.com/office/drawing/2014/main" id="{295B37BA-8D6A-8602-7BCA-797F283E508D}"/>
              </a:ext>
            </a:extLst>
          </p:cNvPr>
          <p:cNvSpPr/>
          <p:nvPr/>
        </p:nvSpPr>
        <p:spPr>
          <a:xfrm>
            <a:off x="4305689" y="954413"/>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4" name="Arrow: Down 43">
            <a:extLst>
              <a:ext uri="{FF2B5EF4-FFF2-40B4-BE49-F238E27FC236}">
                <a16:creationId xmlns:a16="http://schemas.microsoft.com/office/drawing/2014/main" id="{A79E1B30-2DC9-9D99-E372-70A0C3B48FB8}"/>
              </a:ext>
            </a:extLst>
          </p:cNvPr>
          <p:cNvSpPr/>
          <p:nvPr/>
        </p:nvSpPr>
        <p:spPr>
          <a:xfrm>
            <a:off x="4300311" y="2000306"/>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8" name="Arrow: Down 47">
            <a:extLst>
              <a:ext uri="{FF2B5EF4-FFF2-40B4-BE49-F238E27FC236}">
                <a16:creationId xmlns:a16="http://schemas.microsoft.com/office/drawing/2014/main" id="{EC80F970-C0BF-3417-A777-890E133E22E9}"/>
              </a:ext>
            </a:extLst>
          </p:cNvPr>
          <p:cNvSpPr/>
          <p:nvPr/>
        </p:nvSpPr>
        <p:spPr>
          <a:xfrm>
            <a:off x="4334382" y="3034576"/>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926634D-3E08-92C3-0594-541FB1C9F1FE}"/>
              </a:ext>
            </a:extLst>
          </p:cNvPr>
          <p:cNvSpPr txBox="1"/>
          <p:nvPr/>
        </p:nvSpPr>
        <p:spPr>
          <a:xfrm>
            <a:off x="711711" y="4863625"/>
            <a:ext cx="7820119" cy="253916"/>
          </a:xfrm>
          <a:prstGeom prst="rect">
            <a:avLst/>
          </a:prstGeom>
          <a:noFill/>
          <a:ln>
            <a:solidFill>
              <a:schemeClr val="tx1"/>
            </a:solidFill>
          </a:ln>
        </p:spPr>
        <p:txBody>
          <a:bodyPr wrap="square" rtlCol="0">
            <a:spAutoFit/>
          </a:bodyPr>
          <a:lstStyle/>
          <a:p>
            <a:pPr algn="ctr"/>
            <a:r>
              <a:rPr lang="en-US" sz="1050">
                <a:latin typeface="Arial" panose="020B0604020202020204" pitchFamily="34" charset="0"/>
                <a:cs typeface="Arial" panose="020B0604020202020204" pitchFamily="34" charset="0"/>
              </a:rPr>
              <a:t>These activities should result in reduced FREQUENCY and SEVERITY of injuries AND reduced experience ratings.</a:t>
            </a:r>
          </a:p>
        </p:txBody>
      </p:sp>
      <p:sp>
        <p:nvSpPr>
          <p:cNvPr id="13" name="Arrow: Down 12">
            <a:extLst>
              <a:ext uri="{FF2B5EF4-FFF2-40B4-BE49-F238E27FC236}">
                <a16:creationId xmlns:a16="http://schemas.microsoft.com/office/drawing/2014/main" id="{0381BB3E-3169-EFFB-3A3C-B7B5058190B6}"/>
              </a:ext>
            </a:extLst>
          </p:cNvPr>
          <p:cNvSpPr/>
          <p:nvPr/>
        </p:nvSpPr>
        <p:spPr>
          <a:xfrm>
            <a:off x="4275217" y="474878"/>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5" name="Arrow: Down 14">
            <a:extLst>
              <a:ext uri="{FF2B5EF4-FFF2-40B4-BE49-F238E27FC236}">
                <a16:creationId xmlns:a16="http://schemas.microsoft.com/office/drawing/2014/main" id="{66622455-BA7D-2470-533C-9EF85EA13897}"/>
              </a:ext>
            </a:extLst>
          </p:cNvPr>
          <p:cNvSpPr/>
          <p:nvPr/>
        </p:nvSpPr>
        <p:spPr>
          <a:xfrm>
            <a:off x="4373242" y="4678352"/>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88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21386D-E6C9-4283-ADCA-76B5BBB86FD4}"/>
              </a:ext>
            </a:extLst>
          </p:cNvPr>
          <p:cNvSpPr txBox="1"/>
          <p:nvPr/>
        </p:nvSpPr>
        <p:spPr>
          <a:xfrm>
            <a:off x="2486551" y="31861"/>
            <a:ext cx="3857183" cy="415498"/>
          </a:xfrm>
          <a:prstGeom prst="rect">
            <a:avLst/>
          </a:prstGeom>
          <a:noFill/>
          <a:ln>
            <a:solidFill>
              <a:schemeClr val="tx1"/>
            </a:solidFill>
          </a:ln>
        </p:spPr>
        <p:txBody>
          <a:bodyPr wrap="square" rtlCol="0">
            <a:spAutoFit/>
          </a:bodyPr>
          <a:lstStyle/>
          <a:p>
            <a:pPr algn="ctr"/>
            <a:r>
              <a:rPr lang="en-US" sz="1050">
                <a:latin typeface="Arial" panose="020B0604020202020204" pitchFamily="34" charset="0"/>
                <a:cs typeface="Arial" panose="020B0604020202020204" pitchFamily="34" charset="0"/>
              </a:rPr>
              <a:t>“All-Employee" Safety Plan (personnel manual?)</a:t>
            </a:r>
          </a:p>
          <a:p>
            <a:pPr algn="ctr"/>
            <a:r>
              <a:rPr lang="en-US" sz="1050">
                <a:latin typeface="Arial" panose="020B0604020202020204" pitchFamily="34" charset="0"/>
                <a:cs typeface="Arial" panose="020B0604020202020204" pitchFamily="34" charset="0"/>
              </a:rPr>
              <a:t>All Employee Rules (Also for new hires)</a:t>
            </a:r>
          </a:p>
        </p:txBody>
      </p:sp>
      <p:sp>
        <p:nvSpPr>
          <p:cNvPr id="6" name="TextBox 5">
            <a:extLst>
              <a:ext uri="{FF2B5EF4-FFF2-40B4-BE49-F238E27FC236}">
                <a16:creationId xmlns:a16="http://schemas.microsoft.com/office/drawing/2014/main" id="{266BCB44-A3C9-42BD-BC01-E1484032F755}"/>
              </a:ext>
            </a:extLst>
          </p:cNvPr>
          <p:cNvSpPr txBox="1"/>
          <p:nvPr/>
        </p:nvSpPr>
        <p:spPr>
          <a:xfrm>
            <a:off x="930207"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Water Department</a:t>
            </a:r>
          </a:p>
        </p:txBody>
      </p:sp>
      <p:sp>
        <p:nvSpPr>
          <p:cNvPr id="7" name="TextBox 6">
            <a:extLst>
              <a:ext uri="{FF2B5EF4-FFF2-40B4-BE49-F238E27FC236}">
                <a16:creationId xmlns:a16="http://schemas.microsoft.com/office/drawing/2014/main" id="{DDD1E62D-B073-4C05-AF54-E4F6C275C10A}"/>
              </a:ext>
            </a:extLst>
          </p:cNvPr>
          <p:cNvSpPr txBox="1"/>
          <p:nvPr/>
        </p:nvSpPr>
        <p:spPr>
          <a:xfrm>
            <a:off x="2755360"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Police Department</a:t>
            </a:r>
          </a:p>
        </p:txBody>
      </p:sp>
      <p:sp>
        <p:nvSpPr>
          <p:cNvPr id="8" name="TextBox 7">
            <a:extLst>
              <a:ext uri="{FF2B5EF4-FFF2-40B4-BE49-F238E27FC236}">
                <a16:creationId xmlns:a16="http://schemas.microsoft.com/office/drawing/2014/main" id="{9B2BBCFB-D93F-4288-A8CD-406D0E598874}"/>
              </a:ext>
            </a:extLst>
          </p:cNvPr>
          <p:cNvSpPr txBox="1"/>
          <p:nvPr/>
        </p:nvSpPr>
        <p:spPr>
          <a:xfrm>
            <a:off x="4572001"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Fire Department</a:t>
            </a:r>
          </a:p>
        </p:txBody>
      </p:sp>
      <p:sp>
        <p:nvSpPr>
          <p:cNvPr id="9" name="TextBox 8">
            <a:extLst>
              <a:ext uri="{FF2B5EF4-FFF2-40B4-BE49-F238E27FC236}">
                <a16:creationId xmlns:a16="http://schemas.microsoft.com/office/drawing/2014/main" id="{33F7E331-6BCB-4444-A7CC-B946AB444060}"/>
              </a:ext>
            </a:extLst>
          </p:cNvPr>
          <p:cNvSpPr txBox="1"/>
          <p:nvPr/>
        </p:nvSpPr>
        <p:spPr>
          <a:xfrm>
            <a:off x="6458510" y="630957"/>
            <a:ext cx="1651271" cy="300082"/>
          </a:xfrm>
          <a:prstGeom prst="rect">
            <a:avLst/>
          </a:prstGeom>
          <a:noFill/>
          <a:ln>
            <a:solidFill>
              <a:schemeClr val="tx1"/>
            </a:solidFill>
          </a:ln>
        </p:spPr>
        <p:txBody>
          <a:bodyPr wrap="square" rtlCol="0">
            <a:spAutoFit/>
          </a:bodyPr>
          <a:lstStyle/>
          <a:p>
            <a:pPr algn="ctr"/>
            <a:r>
              <a:rPr lang="en-US" sz="1350">
                <a:latin typeface="Arial" panose="020B0604020202020204" pitchFamily="34" charset="0"/>
                <a:cs typeface="Arial" panose="020B0604020202020204" pitchFamily="34" charset="0"/>
              </a:rPr>
              <a:t>Street Department</a:t>
            </a:r>
          </a:p>
        </p:txBody>
      </p:sp>
      <p:sp>
        <p:nvSpPr>
          <p:cNvPr id="14" name="TextBox 13">
            <a:extLst>
              <a:ext uri="{FF2B5EF4-FFF2-40B4-BE49-F238E27FC236}">
                <a16:creationId xmlns:a16="http://schemas.microsoft.com/office/drawing/2014/main" id="{58ED3617-9714-443D-8325-9B46BE4401A5}"/>
              </a:ext>
            </a:extLst>
          </p:cNvPr>
          <p:cNvSpPr txBox="1"/>
          <p:nvPr/>
        </p:nvSpPr>
        <p:spPr>
          <a:xfrm>
            <a:off x="921695" y="3278870"/>
            <a:ext cx="1651271" cy="553037"/>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Task / Process</a:t>
            </a:r>
          </a:p>
          <a:p>
            <a:pPr algn="ctr"/>
            <a:r>
              <a:rPr lang="en-US" sz="998">
                <a:latin typeface="Arial" panose="020B0604020202020204" pitchFamily="34" charset="0"/>
                <a:cs typeface="Arial" panose="020B0604020202020204" pitchFamily="34" charset="0"/>
              </a:rPr>
              <a:t>Tool / Equipment / Machine</a:t>
            </a:r>
          </a:p>
        </p:txBody>
      </p:sp>
      <p:sp>
        <p:nvSpPr>
          <p:cNvPr id="18" name="TextBox 17">
            <a:extLst>
              <a:ext uri="{FF2B5EF4-FFF2-40B4-BE49-F238E27FC236}">
                <a16:creationId xmlns:a16="http://schemas.microsoft.com/office/drawing/2014/main" id="{FBABDAE0-662C-4EFC-BAE4-ADED78423758}"/>
              </a:ext>
            </a:extLst>
          </p:cNvPr>
          <p:cNvSpPr txBox="1"/>
          <p:nvPr/>
        </p:nvSpPr>
        <p:spPr>
          <a:xfrm>
            <a:off x="921695" y="3977129"/>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19" name="Arrow: Down 18">
            <a:extLst>
              <a:ext uri="{FF2B5EF4-FFF2-40B4-BE49-F238E27FC236}">
                <a16:creationId xmlns:a16="http://schemas.microsoft.com/office/drawing/2014/main" id="{6F50CEF2-AFBD-43F1-8476-43850F3396DB}"/>
              </a:ext>
            </a:extLst>
          </p:cNvPr>
          <p:cNvSpPr/>
          <p:nvPr/>
        </p:nvSpPr>
        <p:spPr>
          <a:xfrm>
            <a:off x="1565593" y="3808513"/>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A88846F-E2CE-4833-A968-17ED68C4A217}"/>
              </a:ext>
            </a:extLst>
          </p:cNvPr>
          <p:cNvSpPr txBox="1"/>
          <p:nvPr/>
        </p:nvSpPr>
        <p:spPr>
          <a:xfrm>
            <a:off x="2755360" y="3977129"/>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24" name="TextBox 23">
            <a:extLst>
              <a:ext uri="{FF2B5EF4-FFF2-40B4-BE49-F238E27FC236}">
                <a16:creationId xmlns:a16="http://schemas.microsoft.com/office/drawing/2014/main" id="{23297585-211D-4D84-B849-2D45BFB627E8}"/>
              </a:ext>
            </a:extLst>
          </p:cNvPr>
          <p:cNvSpPr txBox="1"/>
          <p:nvPr/>
        </p:nvSpPr>
        <p:spPr>
          <a:xfrm>
            <a:off x="4615775" y="3977129"/>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25" name="TextBox 24">
            <a:extLst>
              <a:ext uri="{FF2B5EF4-FFF2-40B4-BE49-F238E27FC236}">
                <a16:creationId xmlns:a16="http://schemas.microsoft.com/office/drawing/2014/main" id="{1CEE7AE2-5267-4378-9E8B-49EACC1D2837}"/>
              </a:ext>
            </a:extLst>
          </p:cNvPr>
          <p:cNvSpPr txBox="1"/>
          <p:nvPr/>
        </p:nvSpPr>
        <p:spPr>
          <a:xfrm>
            <a:off x="6476191" y="3992034"/>
            <a:ext cx="1651271" cy="706604"/>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Written rules.</a:t>
            </a:r>
          </a:p>
          <a:p>
            <a:pPr algn="ctr"/>
            <a:r>
              <a:rPr lang="en-US" sz="998">
                <a:latin typeface="Arial" panose="020B0604020202020204" pitchFamily="34" charset="0"/>
                <a:cs typeface="Arial" panose="020B0604020202020204" pitchFamily="34" charset="0"/>
              </a:rPr>
              <a:t>Documented knowledge.</a:t>
            </a:r>
          </a:p>
          <a:p>
            <a:pPr algn="ctr"/>
            <a:r>
              <a:rPr lang="en-US" sz="998">
                <a:latin typeface="Arial" panose="020B0604020202020204" pitchFamily="34" charset="0"/>
                <a:cs typeface="Arial" panose="020B0604020202020204" pitchFamily="34" charset="0"/>
              </a:rPr>
              <a:t>Monitoring.</a:t>
            </a:r>
          </a:p>
          <a:p>
            <a:pPr algn="ctr"/>
            <a:r>
              <a:rPr lang="en-US" sz="998">
                <a:latin typeface="Arial" panose="020B0604020202020204" pitchFamily="34" charset="0"/>
                <a:cs typeface="Arial" panose="020B0604020202020204" pitchFamily="34" charset="0"/>
              </a:rPr>
              <a:t>Written corrective action.</a:t>
            </a:r>
          </a:p>
        </p:txBody>
      </p:sp>
      <p:sp>
        <p:nvSpPr>
          <p:cNvPr id="2" name="TextBox 1">
            <a:extLst>
              <a:ext uri="{FF2B5EF4-FFF2-40B4-BE49-F238E27FC236}">
                <a16:creationId xmlns:a16="http://schemas.microsoft.com/office/drawing/2014/main" id="{E188536B-AAD1-944A-7970-6E079ECA8550}"/>
              </a:ext>
            </a:extLst>
          </p:cNvPr>
          <p:cNvSpPr txBox="1"/>
          <p:nvPr/>
        </p:nvSpPr>
        <p:spPr>
          <a:xfrm>
            <a:off x="2755360" y="3270343"/>
            <a:ext cx="1651271" cy="553037"/>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Task / Process</a:t>
            </a:r>
          </a:p>
          <a:p>
            <a:pPr algn="ctr"/>
            <a:r>
              <a:rPr lang="en-US" sz="998">
                <a:latin typeface="Arial" panose="020B0604020202020204" pitchFamily="34" charset="0"/>
                <a:cs typeface="Arial" panose="020B0604020202020204" pitchFamily="34" charset="0"/>
              </a:rPr>
              <a:t>Tool / Equipment / Machine</a:t>
            </a:r>
          </a:p>
        </p:txBody>
      </p:sp>
      <p:sp>
        <p:nvSpPr>
          <p:cNvPr id="3" name="TextBox 2">
            <a:extLst>
              <a:ext uri="{FF2B5EF4-FFF2-40B4-BE49-F238E27FC236}">
                <a16:creationId xmlns:a16="http://schemas.microsoft.com/office/drawing/2014/main" id="{F654B736-38A1-EAA8-13C9-06D45D30A079}"/>
              </a:ext>
            </a:extLst>
          </p:cNvPr>
          <p:cNvSpPr txBox="1"/>
          <p:nvPr/>
        </p:nvSpPr>
        <p:spPr>
          <a:xfrm>
            <a:off x="4615775" y="3270342"/>
            <a:ext cx="1651271" cy="553037"/>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Task / Process</a:t>
            </a:r>
          </a:p>
          <a:p>
            <a:pPr algn="ctr"/>
            <a:r>
              <a:rPr lang="en-US" sz="998">
                <a:latin typeface="Arial" panose="020B0604020202020204" pitchFamily="34" charset="0"/>
                <a:cs typeface="Arial" panose="020B0604020202020204" pitchFamily="34" charset="0"/>
              </a:rPr>
              <a:t>Tool / Equipment / Machine</a:t>
            </a:r>
          </a:p>
        </p:txBody>
      </p:sp>
      <p:sp>
        <p:nvSpPr>
          <p:cNvPr id="26" name="TextBox 25">
            <a:extLst>
              <a:ext uri="{FF2B5EF4-FFF2-40B4-BE49-F238E27FC236}">
                <a16:creationId xmlns:a16="http://schemas.microsoft.com/office/drawing/2014/main" id="{7661258A-4216-5F59-82FC-F314E7EDAFD8}"/>
              </a:ext>
            </a:extLst>
          </p:cNvPr>
          <p:cNvSpPr txBox="1"/>
          <p:nvPr/>
        </p:nvSpPr>
        <p:spPr>
          <a:xfrm>
            <a:off x="6458509" y="3270867"/>
            <a:ext cx="1651271" cy="553037"/>
          </a:xfrm>
          <a:prstGeom prst="rect">
            <a:avLst/>
          </a:prstGeom>
          <a:noFill/>
          <a:ln>
            <a:solidFill>
              <a:schemeClr val="tx1"/>
            </a:solidFill>
          </a:ln>
        </p:spPr>
        <p:txBody>
          <a:bodyPr wrap="square" rtlCol="0">
            <a:spAutoFit/>
          </a:bodyPr>
          <a:lstStyle/>
          <a:p>
            <a:pPr algn="ctr"/>
            <a:r>
              <a:rPr lang="en-US" sz="998">
                <a:latin typeface="Arial" panose="020B0604020202020204" pitchFamily="34" charset="0"/>
                <a:cs typeface="Arial" panose="020B0604020202020204" pitchFamily="34" charset="0"/>
              </a:rPr>
              <a:t>Task / Process</a:t>
            </a:r>
          </a:p>
          <a:p>
            <a:pPr algn="ctr"/>
            <a:r>
              <a:rPr lang="en-US" sz="998">
                <a:latin typeface="Arial" panose="020B0604020202020204" pitchFamily="34" charset="0"/>
                <a:cs typeface="Arial" panose="020B0604020202020204" pitchFamily="34" charset="0"/>
              </a:rPr>
              <a:t>Tool / Equipment / Machine</a:t>
            </a:r>
          </a:p>
        </p:txBody>
      </p:sp>
      <p:sp>
        <p:nvSpPr>
          <p:cNvPr id="27" name="TextBox 26">
            <a:extLst>
              <a:ext uri="{FF2B5EF4-FFF2-40B4-BE49-F238E27FC236}">
                <a16:creationId xmlns:a16="http://schemas.microsoft.com/office/drawing/2014/main" id="{CE9A4B71-8F2F-217E-A870-316F1F0DBDB4}"/>
              </a:ext>
            </a:extLst>
          </p:cNvPr>
          <p:cNvSpPr txBox="1"/>
          <p:nvPr/>
        </p:nvSpPr>
        <p:spPr>
          <a:xfrm>
            <a:off x="930206" y="1127136"/>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death?</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Falls.</a:t>
            </a:r>
          </a:p>
          <a:p>
            <a:pPr algn="ctr"/>
            <a:r>
              <a:rPr lang="en-US" sz="1000">
                <a:latin typeface="Arial" panose="020B0604020202020204" pitchFamily="34" charset="0"/>
                <a:cs typeface="Arial" panose="020B0604020202020204" pitchFamily="34" charset="0"/>
              </a:rPr>
              <a:t>Workplace violence.</a:t>
            </a:r>
          </a:p>
          <a:p>
            <a:pPr algn="ctr"/>
            <a:r>
              <a:rPr lang="en-US" sz="1000">
                <a:latin typeface="Arial" panose="020B0604020202020204" pitchFamily="34" charset="0"/>
                <a:cs typeface="Arial" panose="020B0604020202020204" pitchFamily="34" charset="0"/>
              </a:rPr>
              <a:t>Electrocution.</a:t>
            </a:r>
          </a:p>
        </p:txBody>
      </p:sp>
      <p:sp>
        <p:nvSpPr>
          <p:cNvPr id="30" name="TextBox 29">
            <a:extLst>
              <a:ext uri="{FF2B5EF4-FFF2-40B4-BE49-F238E27FC236}">
                <a16:creationId xmlns:a16="http://schemas.microsoft.com/office/drawing/2014/main" id="{38F6AA92-805F-D4A1-59B2-50FEBE896C76}"/>
              </a:ext>
            </a:extLst>
          </p:cNvPr>
          <p:cNvSpPr txBox="1"/>
          <p:nvPr/>
        </p:nvSpPr>
        <p:spPr>
          <a:xfrm>
            <a:off x="2755359" y="1121194"/>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death?</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Falls.</a:t>
            </a:r>
          </a:p>
          <a:p>
            <a:pPr algn="ctr"/>
            <a:r>
              <a:rPr lang="en-US" sz="1000">
                <a:latin typeface="Arial" panose="020B0604020202020204" pitchFamily="34" charset="0"/>
                <a:cs typeface="Arial" panose="020B0604020202020204" pitchFamily="34" charset="0"/>
              </a:rPr>
              <a:t>Workplace violence.</a:t>
            </a:r>
          </a:p>
          <a:p>
            <a:pPr algn="ctr"/>
            <a:r>
              <a:rPr lang="en-US" sz="1000">
                <a:latin typeface="Arial" panose="020B0604020202020204" pitchFamily="34" charset="0"/>
                <a:cs typeface="Arial" panose="020B0604020202020204" pitchFamily="34" charset="0"/>
              </a:rPr>
              <a:t>Electrocution.</a:t>
            </a:r>
          </a:p>
        </p:txBody>
      </p:sp>
      <p:sp>
        <p:nvSpPr>
          <p:cNvPr id="31" name="TextBox 30">
            <a:extLst>
              <a:ext uri="{FF2B5EF4-FFF2-40B4-BE49-F238E27FC236}">
                <a16:creationId xmlns:a16="http://schemas.microsoft.com/office/drawing/2014/main" id="{16C36326-E40F-4829-A43D-430D72668181}"/>
              </a:ext>
            </a:extLst>
          </p:cNvPr>
          <p:cNvSpPr txBox="1"/>
          <p:nvPr/>
        </p:nvSpPr>
        <p:spPr>
          <a:xfrm>
            <a:off x="4615775" y="1127332"/>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death?</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Falls.</a:t>
            </a:r>
          </a:p>
          <a:p>
            <a:pPr algn="ctr"/>
            <a:r>
              <a:rPr lang="en-US" sz="1000">
                <a:latin typeface="Arial" panose="020B0604020202020204" pitchFamily="34" charset="0"/>
                <a:cs typeface="Arial" panose="020B0604020202020204" pitchFamily="34" charset="0"/>
              </a:rPr>
              <a:t>Workplace violence.</a:t>
            </a:r>
          </a:p>
          <a:p>
            <a:pPr algn="ctr"/>
            <a:r>
              <a:rPr lang="en-US" sz="1000">
                <a:latin typeface="Arial" panose="020B0604020202020204" pitchFamily="34" charset="0"/>
                <a:cs typeface="Arial" panose="020B0604020202020204" pitchFamily="34" charset="0"/>
              </a:rPr>
              <a:t>Electrocution.</a:t>
            </a:r>
          </a:p>
        </p:txBody>
      </p:sp>
      <p:sp>
        <p:nvSpPr>
          <p:cNvPr id="32" name="TextBox 31">
            <a:extLst>
              <a:ext uri="{FF2B5EF4-FFF2-40B4-BE49-F238E27FC236}">
                <a16:creationId xmlns:a16="http://schemas.microsoft.com/office/drawing/2014/main" id="{93357549-2043-8C31-9777-0DA91813D470}"/>
              </a:ext>
            </a:extLst>
          </p:cNvPr>
          <p:cNvSpPr txBox="1"/>
          <p:nvPr/>
        </p:nvSpPr>
        <p:spPr>
          <a:xfrm>
            <a:off x="6476190" y="1121194"/>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death?</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Falls.</a:t>
            </a:r>
          </a:p>
          <a:p>
            <a:pPr algn="ctr"/>
            <a:r>
              <a:rPr lang="en-US" sz="1000">
                <a:latin typeface="Arial" panose="020B0604020202020204" pitchFamily="34" charset="0"/>
                <a:cs typeface="Arial" panose="020B0604020202020204" pitchFamily="34" charset="0"/>
              </a:rPr>
              <a:t>Workplace violence.</a:t>
            </a:r>
          </a:p>
          <a:p>
            <a:pPr algn="ctr"/>
            <a:r>
              <a:rPr lang="en-US" sz="1000">
                <a:latin typeface="Arial" panose="020B0604020202020204" pitchFamily="34" charset="0"/>
                <a:cs typeface="Arial" panose="020B0604020202020204" pitchFamily="34" charset="0"/>
              </a:rPr>
              <a:t>Electrocution.</a:t>
            </a:r>
          </a:p>
        </p:txBody>
      </p:sp>
      <p:sp>
        <p:nvSpPr>
          <p:cNvPr id="33" name="TextBox 32">
            <a:extLst>
              <a:ext uri="{FF2B5EF4-FFF2-40B4-BE49-F238E27FC236}">
                <a16:creationId xmlns:a16="http://schemas.microsoft.com/office/drawing/2014/main" id="{AF090291-BFCE-69CD-BA4A-162356A9F394}"/>
              </a:ext>
            </a:extLst>
          </p:cNvPr>
          <p:cNvSpPr txBox="1"/>
          <p:nvPr/>
        </p:nvSpPr>
        <p:spPr>
          <a:xfrm>
            <a:off x="936202" y="2175634"/>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injury?</a:t>
            </a:r>
          </a:p>
          <a:p>
            <a:pPr algn="ctr"/>
            <a:r>
              <a:rPr lang="en-US" sz="1000">
                <a:latin typeface="Arial" panose="020B0604020202020204" pitchFamily="34" charset="0"/>
                <a:cs typeface="Arial" panose="020B0604020202020204" pitchFamily="34" charset="0"/>
              </a:rPr>
              <a:t>Slips, Trips, Falls</a:t>
            </a:r>
          </a:p>
          <a:p>
            <a:pPr algn="ctr"/>
            <a:r>
              <a:rPr lang="en-US" sz="1000">
                <a:latin typeface="Arial" panose="020B0604020202020204" pitchFamily="34" charset="0"/>
                <a:cs typeface="Arial" panose="020B0604020202020204" pitchFamily="34" charset="0"/>
              </a:rPr>
              <a:t>Overexertion</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Struck-By.</a:t>
            </a:r>
          </a:p>
        </p:txBody>
      </p:sp>
      <p:sp>
        <p:nvSpPr>
          <p:cNvPr id="34" name="TextBox 33">
            <a:extLst>
              <a:ext uri="{FF2B5EF4-FFF2-40B4-BE49-F238E27FC236}">
                <a16:creationId xmlns:a16="http://schemas.microsoft.com/office/drawing/2014/main" id="{BB56AC2E-CC0B-599D-8106-92DB2B07E998}"/>
              </a:ext>
            </a:extLst>
          </p:cNvPr>
          <p:cNvSpPr txBox="1"/>
          <p:nvPr/>
        </p:nvSpPr>
        <p:spPr>
          <a:xfrm>
            <a:off x="2761355" y="2169692"/>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injury?</a:t>
            </a:r>
          </a:p>
          <a:p>
            <a:pPr algn="ctr"/>
            <a:r>
              <a:rPr lang="en-US" sz="1000">
                <a:latin typeface="Arial" panose="020B0604020202020204" pitchFamily="34" charset="0"/>
                <a:cs typeface="Arial" panose="020B0604020202020204" pitchFamily="34" charset="0"/>
              </a:rPr>
              <a:t>Slips, Trips, Falls</a:t>
            </a:r>
          </a:p>
          <a:p>
            <a:pPr algn="ctr"/>
            <a:r>
              <a:rPr lang="en-US" sz="1000">
                <a:latin typeface="Arial" panose="020B0604020202020204" pitchFamily="34" charset="0"/>
                <a:cs typeface="Arial" panose="020B0604020202020204" pitchFamily="34" charset="0"/>
              </a:rPr>
              <a:t>Overexertion</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Struck-By.</a:t>
            </a:r>
          </a:p>
        </p:txBody>
      </p:sp>
      <p:sp>
        <p:nvSpPr>
          <p:cNvPr id="35" name="TextBox 34">
            <a:extLst>
              <a:ext uri="{FF2B5EF4-FFF2-40B4-BE49-F238E27FC236}">
                <a16:creationId xmlns:a16="http://schemas.microsoft.com/office/drawing/2014/main" id="{C8DF0EA3-58AD-129E-92E4-1FDC45C7868C}"/>
              </a:ext>
            </a:extLst>
          </p:cNvPr>
          <p:cNvSpPr txBox="1"/>
          <p:nvPr/>
        </p:nvSpPr>
        <p:spPr>
          <a:xfrm>
            <a:off x="4621770" y="2175830"/>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injury?</a:t>
            </a:r>
          </a:p>
          <a:p>
            <a:pPr algn="ctr"/>
            <a:r>
              <a:rPr lang="en-US" sz="1000">
                <a:latin typeface="Arial" panose="020B0604020202020204" pitchFamily="34" charset="0"/>
                <a:cs typeface="Arial" panose="020B0604020202020204" pitchFamily="34" charset="0"/>
              </a:rPr>
              <a:t>Slips, Trips, Falls</a:t>
            </a:r>
          </a:p>
          <a:p>
            <a:pPr algn="ctr"/>
            <a:r>
              <a:rPr lang="en-US" sz="1000">
                <a:latin typeface="Arial" panose="020B0604020202020204" pitchFamily="34" charset="0"/>
                <a:cs typeface="Arial" panose="020B0604020202020204" pitchFamily="34" charset="0"/>
              </a:rPr>
              <a:t>Overexertion</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Struck-By.</a:t>
            </a:r>
          </a:p>
        </p:txBody>
      </p:sp>
      <p:sp>
        <p:nvSpPr>
          <p:cNvPr id="36" name="TextBox 35">
            <a:extLst>
              <a:ext uri="{FF2B5EF4-FFF2-40B4-BE49-F238E27FC236}">
                <a16:creationId xmlns:a16="http://schemas.microsoft.com/office/drawing/2014/main" id="{8CEF8DC7-2D45-7723-1CC1-24C8DAC62D05}"/>
              </a:ext>
            </a:extLst>
          </p:cNvPr>
          <p:cNvSpPr txBox="1"/>
          <p:nvPr/>
        </p:nvSpPr>
        <p:spPr>
          <a:xfrm>
            <a:off x="6482186" y="2169692"/>
            <a:ext cx="1659783" cy="861774"/>
          </a:xfrm>
          <a:prstGeom prst="rect">
            <a:avLst/>
          </a:prstGeom>
          <a:noFill/>
          <a:ln>
            <a:solidFill>
              <a:schemeClr val="tx1"/>
            </a:solidFill>
          </a:ln>
        </p:spPr>
        <p:txBody>
          <a:bodyPr wrap="square" rtlCol="0">
            <a:spAutoFit/>
          </a:bodyPr>
          <a:lstStyle/>
          <a:p>
            <a:pPr algn="ctr"/>
            <a:r>
              <a:rPr lang="en-US" sz="1000">
                <a:latin typeface="Arial" panose="020B0604020202020204" pitchFamily="34" charset="0"/>
                <a:cs typeface="Arial" panose="020B0604020202020204" pitchFamily="34" charset="0"/>
              </a:rPr>
              <a:t>What things cause injury?</a:t>
            </a:r>
          </a:p>
          <a:p>
            <a:pPr algn="ctr"/>
            <a:r>
              <a:rPr lang="en-US" sz="1000">
                <a:latin typeface="Arial" panose="020B0604020202020204" pitchFamily="34" charset="0"/>
                <a:cs typeface="Arial" panose="020B0604020202020204" pitchFamily="34" charset="0"/>
              </a:rPr>
              <a:t>Slips, Trips, Falls</a:t>
            </a:r>
          </a:p>
          <a:p>
            <a:pPr algn="ctr"/>
            <a:r>
              <a:rPr lang="en-US" sz="1000">
                <a:latin typeface="Arial" panose="020B0604020202020204" pitchFamily="34" charset="0"/>
                <a:cs typeface="Arial" panose="020B0604020202020204" pitchFamily="34" charset="0"/>
              </a:rPr>
              <a:t>Overexertion</a:t>
            </a:r>
          </a:p>
          <a:p>
            <a:pPr algn="ctr"/>
            <a:r>
              <a:rPr lang="en-US" sz="1000">
                <a:latin typeface="Arial" panose="020B0604020202020204" pitchFamily="34" charset="0"/>
                <a:cs typeface="Arial" panose="020B0604020202020204" pitchFamily="34" charset="0"/>
              </a:rPr>
              <a:t>Motor Vehicle Crash</a:t>
            </a:r>
          </a:p>
          <a:p>
            <a:pPr algn="ctr"/>
            <a:r>
              <a:rPr lang="en-US" sz="1000">
                <a:latin typeface="Arial" panose="020B0604020202020204" pitchFamily="34" charset="0"/>
                <a:cs typeface="Arial" panose="020B0604020202020204" pitchFamily="34" charset="0"/>
              </a:rPr>
              <a:t>Struck-By.</a:t>
            </a:r>
          </a:p>
        </p:txBody>
      </p:sp>
      <p:sp>
        <p:nvSpPr>
          <p:cNvPr id="37" name="Arrow: Down 36">
            <a:extLst>
              <a:ext uri="{FF2B5EF4-FFF2-40B4-BE49-F238E27FC236}">
                <a16:creationId xmlns:a16="http://schemas.microsoft.com/office/drawing/2014/main" id="{1E25EA40-4C66-6958-2DC9-97BA59A55525}"/>
              </a:ext>
            </a:extLst>
          </p:cNvPr>
          <p:cNvSpPr/>
          <p:nvPr/>
        </p:nvSpPr>
        <p:spPr>
          <a:xfrm>
            <a:off x="3399257" y="3808513"/>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8" name="Arrow: Down 37">
            <a:extLst>
              <a:ext uri="{FF2B5EF4-FFF2-40B4-BE49-F238E27FC236}">
                <a16:creationId xmlns:a16="http://schemas.microsoft.com/office/drawing/2014/main" id="{8D554123-7102-3479-E8D5-BDADE1FC0E62}"/>
              </a:ext>
            </a:extLst>
          </p:cNvPr>
          <p:cNvSpPr/>
          <p:nvPr/>
        </p:nvSpPr>
        <p:spPr>
          <a:xfrm>
            <a:off x="5269925" y="3808513"/>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9" name="Arrow: Down 38">
            <a:extLst>
              <a:ext uri="{FF2B5EF4-FFF2-40B4-BE49-F238E27FC236}">
                <a16:creationId xmlns:a16="http://schemas.microsoft.com/office/drawing/2014/main" id="{44045CBE-0C7E-2BA4-8AC8-6821B2C5CD46}"/>
              </a:ext>
            </a:extLst>
          </p:cNvPr>
          <p:cNvSpPr/>
          <p:nvPr/>
        </p:nvSpPr>
        <p:spPr>
          <a:xfrm>
            <a:off x="7102407" y="3829460"/>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0" name="Arrow: Down 39">
            <a:extLst>
              <a:ext uri="{FF2B5EF4-FFF2-40B4-BE49-F238E27FC236}">
                <a16:creationId xmlns:a16="http://schemas.microsoft.com/office/drawing/2014/main" id="{295B37BA-8D6A-8602-7BCA-797F283E508D}"/>
              </a:ext>
            </a:extLst>
          </p:cNvPr>
          <p:cNvSpPr/>
          <p:nvPr/>
        </p:nvSpPr>
        <p:spPr>
          <a:xfrm>
            <a:off x="1460171" y="92589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1" name="Arrow: Down 40">
            <a:extLst>
              <a:ext uri="{FF2B5EF4-FFF2-40B4-BE49-F238E27FC236}">
                <a16:creationId xmlns:a16="http://schemas.microsoft.com/office/drawing/2014/main" id="{5A9A58EC-0533-410D-3E1F-A9CB6C28455B}"/>
              </a:ext>
            </a:extLst>
          </p:cNvPr>
          <p:cNvSpPr/>
          <p:nvPr/>
        </p:nvSpPr>
        <p:spPr>
          <a:xfrm>
            <a:off x="3293835" y="92589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2" name="Arrow: Down 41">
            <a:extLst>
              <a:ext uri="{FF2B5EF4-FFF2-40B4-BE49-F238E27FC236}">
                <a16:creationId xmlns:a16="http://schemas.microsoft.com/office/drawing/2014/main" id="{3E75E98F-4EA0-98C1-97EF-2D60A2C6B80E}"/>
              </a:ext>
            </a:extLst>
          </p:cNvPr>
          <p:cNvSpPr/>
          <p:nvPr/>
        </p:nvSpPr>
        <p:spPr>
          <a:xfrm>
            <a:off x="5164502" y="92589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3" name="Arrow: Down 42">
            <a:extLst>
              <a:ext uri="{FF2B5EF4-FFF2-40B4-BE49-F238E27FC236}">
                <a16:creationId xmlns:a16="http://schemas.microsoft.com/office/drawing/2014/main" id="{2C6E0991-0ED1-72D5-10CA-FE75FDD1EEB9}"/>
              </a:ext>
            </a:extLst>
          </p:cNvPr>
          <p:cNvSpPr/>
          <p:nvPr/>
        </p:nvSpPr>
        <p:spPr>
          <a:xfrm>
            <a:off x="6991449" y="946841"/>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4" name="Arrow: Down 43">
            <a:extLst>
              <a:ext uri="{FF2B5EF4-FFF2-40B4-BE49-F238E27FC236}">
                <a16:creationId xmlns:a16="http://schemas.microsoft.com/office/drawing/2014/main" id="{A79E1B30-2DC9-9D99-E372-70A0C3B48FB8}"/>
              </a:ext>
            </a:extLst>
          </p:cNvPr>
          <p:cNvSpPr/>
          <p:nvPr/>
        </p:nvSpPr>
        <p:spPr>
          <a:xfrm>
            <a:off x="1504952" y="1989822"/>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5" name="Arrow: Down 44">
            <a:extLst>
              <a:ext uri="{FF2B5EF4-FFF2-40B4-BE49-F238E27FC236}">
                <a16:creationId xmlns:a16="http://schemas.microsoft.com/office/drawing/2014/main" id="{4D2D03A9-2AF5-5959-2FC9-7902F64E6E3B}"/>
              </a:ext>
            </a:extLst>
          </p:cNvPr>
          <p:cNvSpPr/>
          <p:nvPr/>
        </p:nvSpPr>
        <p:spPr>
          <a:xfrm>
            <a:off x="3338616" y="1989822"/>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6" name="Arrow: Down 45">
            <a:extLst>
              <a:ext uri="{FF2B5EF4-FFF2-40B4-BE49-F238E27FC236}">
                <a16:creationId xmlns:a16="http://schemas.microsoft.com/office/drawing/2014/main" id="{C0EC9132-889B-F5CB-0F8D-D81AB6CFEED7}"/>
              </a:ext>
            </a:extLst>
          </p:cNvPr>
          <p:cNvSpPr/>
          <p:nvPr/>
        </p:nvSpPr>
        <p:spPr>
          <a:xfrm>
            <a:off x="5209283" y="1989822"/>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7" name="Arrow: Down 46">
            <a:extLst>
              <a:ext uri="{FF2B5EF4-FFF2-40B4-BE49-F238E27FC236}">
                <a16:creationId xmlns:a16="http://schemas.microsoft.com/office/drawing/2014/main" id="{98318A4A-BC22-442B-1689-0EE558D3941C}"/>
              </a:ext>
            </a:extLst>
          </p:cNvPr>
          <p:cNvSpPr/>
          <p:nvPr/>
        </p:nvSpPr>
        <p:spPr>
          <a:xfrm>
            <a:off x="7036230" y="2010769"/>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8" name="Arrow: Down 47">
            <a:extLst>
              <a:ext uri="{FF2B5EF4-FFF2-40B4-BE49-F238E27FC236}">
                <a16:creationId xmlns:a16="http://schemas.microsoft.com/office/drawing/2014/main" id="{EC80F970-C0BF-3417-A777-890E133E22E9}"/>
              </a:ext>
            </a:extLst>
          </p:cNvPr>
          <p:cNvSpPr/>
          <p:nvPr/>
        </p:nvSpPr>
        <p:spPr>
          <a:xfrm>
            <a:off x="1517552" y="3051019"/>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9" name="Arrow: Down 48">
            <a:extLst>
              <a:ext uri="{FF2B5EF4-FFF2-40B4-BE49-F238E27FC236}">
                <a16:creationId xmlns:a16="http://schemas.microsoft.com/office/drawing/2014/main" id="{1459FE6A-97C4-B725-493A-625B748CAD58}"/>
              </a:ext>
            </a:extLst>
          </p:cNvPr>
          <p:cNvSpPr/>
          <p:nvPr/>
        </p:nvSpPr>
        <p:spPr>
          <a:xfrm>
            <a:off x="3351216" y="3051019"/>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50" name="Arrow: Down 49">
            <a:extLst>
              <a:ext uri="{FF2B5EF4-FFF2-40B4-BE49-F238E27FC236}">
                <a16:creationId xmlns:a16="http://schemas.microsoft.com/office/drawing/2014/main" id="{0D294EA8-4CB3-6ADD-450C-EA58D2C90C20}"/>
              </a:ext>
            </a:extLst>
          </p:cNvPr>
          <p:cNvSpPr/>
          <p:nvPr/>
        </p:nvSpPr>
        <p:spPr>
          <a:xfrm>
            <a:off x="5221883" y="3051019"/>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51" name="Arrow: Down 50">
            <a:extLst>
              <a:ext uri="{FF2B5EF4-FFF2-40B4-BE49-F238E27FC236}">
                <a16:creationId xmlns:a16="http://schemas.microsoft.com/office/drawing/2014/main" id="{A3D0E37C-2683-8DCF-1D59-1A7CC6FCD834}"/>
              </a:ext>
            </a:extLst>
          </p:cNvPr>
          <p:cNvSpPr/>
          <p:nvPr/>
        </p:nvSpPr>
        <p:spPr>
          <a:xfrm>
            <a:off x="7048830" y="3071966"/>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926634D-3E08-92C3-0594-541FB1C9F1FE}"/>
              </a:ext>
            </a:extLst>
          </p:cNvPr>
          <p:cNvSpPr txBox="1"/>
          <p:nvPr/>
        </p:nvSpPr>
        <p:spPr>
          <a:xfrm>
            <a:off x="711711" y="4877800"/>
            <a:ext cx="7820119" cy="253916"/>
          </a:xfrm>
          <a:prstGeom prst="rect">
            <a:avLst/>
          </a:prstGeom>
          <a:noFill/>
          <a:ln>
            <a:solidFill>
              <a:schemeClr val="tx1"/>
            </a:solidFill>
          </a:ln>
        </p:spPr>
        <p:txBody>
          <a:bodyPr wrap="square" rtlCol="0">
            <a:spAutoFit/>
          </a:bodyPr>
          <a:lstStyle/>
          <a:p>
            <a:pPr algn="ctr"/>
            <a:r>
              <a:rPr lang="en-US" sz="1050">
                <a:latin typeface="Arial" panose="020B0604020202020204" pitchFamily="34" charset="0"/>
                <a:cs typeface="Arial" panose="020B0604020202020204" pitchFamily="34" charset="0"/>
              </a:rPr>
              <a:t>These activities should result in reduced FREQUENCY and SEVERITY of injuries AND reduced experience ratings.</a:t>
            </a:r>
          </a:p>
        </p:txBody>
      </p:sp>
      <p:sp>
        <p:nvSpPr>
          <p:cNvPr id="13" name="Arrow: Down 12">
            <a:extLst>
              <a:ext uri="{FF2B5EF4-FFF2-40B4-BE49-F238E27FC236}">
                <a16:creationId xmlns:a16="http://schemas.microsoft.com/office/drawing/2014/main" id="{0381BB3E-3169-EFFB-3A3C-B7B5058190B6}"/>
              </a:ext>
            </a:extLst>
          </p:cNvPr>
          <p:cNvSpPr/>
          <p:nvPr/>
        </p:nvSpPr>
        <p:spPr>
          <a:xfrm>
            <a:off x="4275217" y="474878"/>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5" name="Arrow: Down 14">
            <a:extLst>
              <a:ext uri="{FF2B5EF4-FFF2-40B4-BE49-F238E27FC236}">
                <a16:creationId xmlns:a16="http://schemas.microsoft.com/office/drawing/2014/main" id="{66622455-BA7D-2470-533C-9EF85EA13897}"/>
              </a:ext>
            </a:extLst>
          </p:cNvPr>
          <p:cNvSpPr/>
          <p:nvPr/>
        </p:nvSpPr>
        <p:spPr>
          <a:xfrm>
            <a:off x="1565593" y="4710158"/>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6" name="Arrow: Down 15">
            <a:extLst>
              <a:ext uri="{FF2B5EF4-FFF2-40B4-BE49-F238E27FC236}">
                <a16:creationId xmlns:a16="http://schemas.microsoft.com/office/drawing/2014/main" id="{F51FBEE5-742E-AD36-37B6-9F46F79DBF6D}"/>
              </a:ext>
            </a:extLst>
          </p:cNvPr>
          <p:cNvSpPr/>
          <p:nvPr/>
        </p:nvSpPr>
        <p:spPr>
          <a:xfrm>
            <a:off x="3399257" y="4710158"/>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7" name="Arrow: Down 16">
            <a:extLst>
              <a:ext uri="{FF2B5EF4-FFF2-40B4-BE49-F238E27FC236}">
                <a16:creationId xmlns:a16="http://schemas.microsoft.com/office/drawing/2014/main" id="{5F898DBE-0317-74F3-10A3-6AB4F86B7ED8}"/>
              </a:ext>
            </a:extLst>
          </p:cNvPr>
          <p:cNvSpPr/>
          <p:nvPr/>
        </p:nvSpPr>
        <p:spPr>
          <a:xfrm>
            <a:off x="5269925" y="4710158"/>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0" name="Arrow: Down 19">
            <a:extLst>
              <a:ext uri="{FF2B5EF4-FFF2-40B4-BE49-F238E27FC236}">
                <a16:creationId xmlns:a16="http://schemas.microsoft.com/office/drawing/2014/main" id="{F8102F29-3069-061A-A550-0126408387D4}"/>
              </a:ext>
            </a:extLst>
          </p:cNvPr>
          <p:cNvSpPr/>
          <p:nvPr/>
        </p:nvSpPr>
        <p:spPr>
          <a:xfrm>
            <a:off x="7102407" y="4716814"/>
            <a:ext cx="363474" cy="14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675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16ECFFE5-25D3-1AAC-5C19-F53A7F5D0C4F}"/>
              </a:ext>
            </a:extLst>
          </p:cNvPr>
          <p:cNvSpPr/>
          <p:nvPr/>
        </p:nvSpPr>
        <p:spPr>
          <a:xfrm>
            <a:off x="3120502" y="166457"/>
            <a:ext cx="2902997" cy="1624613"/>
          </a:xfrm>
          <a:prstGeom prst="triangle">
            <a:avLst>
              <a:gd name="adj" fmla="val 497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a:latin typeface="Arial" panose="020B0604020202020204" pitchFamily="34" charset="0"/>
                <a:cs typeface="Arial" panose="020B0604020202020204" pitchFamily="34" charset="0"/>
              </a:rPr>
              <a:t>All Employee Policies, Procedures, Documents.</a:t>
            </a:r>
          </a:p>
        </p:txBody>
      </p:sp>
      <p:sp>
        <p:nvSpPr>
          <p:cNvPr id="4" name="TextBox 3">
            <a:extLst>
              <a:ext uri="{FF2B5EF4-FFF2-40B4-BE49-F238E27FC236}">
                <a16:creationId xmlns:a16="http://schemas.microsoft.com/office/drawing/2014/main" id="{02950E89-C25D-15DD-3AB8-F51307262093}"/>
              </a:ext>
            </a:extLst>
          </p:cNvPr>
          <p:cNvSpPr txBox="1"/>
          <p:nvPr/>
        </p:nvSpPr>
        <p:spPr>
          <a:xfrm rot="5400000">
            <a:off x="1205364" y="3577912"/>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TOOL RULES</a:t>
            </a:r>
          </a:p>
        </p:txBody>
      </p:sp>
      <p:sp>
        <p:nvSpPr>
          <p:cNvPr id="5" name="TextBox 4">
            <a:extLst>
              <a:ext uri="{FF2B5EF4-FFF2-40B4-BE49-F238E27FC236}">
                <a16:creationId xmlns:a16="http://schemas.microsoft.com/office/drawing/2014/main" id="{C1E31B8A-968B-BF78-4C44-2FB0D9C8C666}"/>
              </a:ext>
            </a:extLst>
          </p:cNvPr>
          <p:cNvSpPr txBox="1"/>
          <p:nvPr/>
        </p:nvSpPr>
        <p:spPr>
          <a:xfrm rot="5400000">
            <a:off x="1782836"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MACHINE RULES</a:t>
            </a:r>
          </a:p>
        </p:txBody>
      </p:sp>
      <p:sp>
        <p:nvSpPr>
          <p:cNvPr id="6" name="TextBox 5">
            <a:extLst>
              <a:ext uri="{FF2B5EF4-FFF2-40B4-BE49-F238E27FC236}">
                <a16:creationId xmlns:a16="http://schemas.microsoft.com/office/drawing/2014/main" id="{08DC058B-7ECB-FC2C-F9A4-68D6E193AB04}"/>
              </a:ext>
            </a:extLst>
          </p:cNvPr>
          <p:cNvSpPr txBox="1"/>
          <p:nvPr/>
        </p:nvSpPr>
        <p:spPr>
          <a:xfrm rot="5400000">
            <a:off x="2318066" y="3577913"/>
            <a:ext cx="1260628"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EQUIPMENT RULES</a:t>
            </a:r>
          </a:p>
        </p:txBody>
      </p:sp>
      <p:sp>
        <p:nvSpPr>
          <p:cNvPr id="7" name="TextBox 6">
            <a:extLst>
              <a:ext uri="{FF2B5EF4-FFF2-40B4-BE49-F238E27FC236}">
                <a16:creationId xmlns:a16="http://schemas.microsoft.com/office/drawing/2014/main" id="{8ECB6ADB-2A73-F2D3-CCF1-DBDB56C24B7F}"/>
              </a:ext>
            </a:extLst>
          </p:cNvPr>
          <p:cNvSpPr txBox="1"/>
          <p:nvPr/>
        </p:nvSpPr>
        <p:spPr>
          <a:xfrm rot="5400000">
            <a:off x="3021118"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CHEMICAL RULES</a:t>
            </a:r>
          </a:p>
        </p:txBody>
      </p:sp>
      <p:sp>
        <p:nvSpPr>
          <p:cNvPr id="9" name="TextBox 8">
            <a:extLst>
              <a:ext uri="{FF2B5EF4-FFF2-40B4-BE49-F238E27FC236}">
                <a16:creationId xmlns:a16="http://schemas.microsoft.com/office/drawing/2014/main" id="{F6F6B48A-53A7-31E8-06A2-9CA7D070897A}"/>
              </a:ext>
            </a:extLst>
          </p:cNvPr>
          <p:cNvSpPr txBox="1"/>
          <p:nvPr/>
        </p:nvSpPr>
        <p:spPr>
          <a:xfrm rot="5400000">
            <a:off x="3638999"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PROCESS RULES</a:t>
            </a:r>
          </a:p>
        </p:txBody>
      </p:sp>
      <p:sp>
        <p:nvSpPr>
          <p:cNvPr id="11" name="TextBox 10">
            <a:extLst>
              <a:ext uri="{FF2B5EF4-FFF2-40B4-BE49-F238E27FC236}">
                <a16:creationId xmlns:a16="http://schemas.microsoft.com/office/drawing/2014/main" id="{6BEA50F7-CD47-C11E-9148-BC50D0CC39AD}"/>
              </a:ext>
            </a:extLst>
          </p:cNvPr>
          <p:cNvSpPr txBox="1"/>
          <p:nvPr/>
        </p:nvSpPr>
        <p:spPr>
          <a:xfrm rot="5400000">
            <a:off x="4249883" y="3564901"/>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WORK METHODS</a:t>
            </a:r>
          </a:p>
        </p:txBody>
      </p:sp>
    </p:spTree>
    <p:extLst>
      <p:ext uri="{BB962C8B-B14F-4D97-AF65-F5344CB8AC3E}">
        <p14:creationId xmlns:p14="http://schemas.microsoft.com/office/powerpoint/2010/main" val="161829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16ECFFE5-25D3-1AAC-5C19-F53A7F5D0C4F}"/>
              </a:ext>
            </a:extLst>
          </p:cNvPr>
          <p:cNvSpPr/>
          <p:nvPr/>
        </p:nvSpPr>
        <p:spPr>
          <a:xfrm>
            <a:off x="3120502" y="166457"/>
            <a:ext cx="2902997" cy="1624613"/>
          </a:xfrm>
          <a:prstGeom prst="triangle">
            <a:avLst>
              <a:gd name="adj" fmla="val 497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a:latin typeface="Arial" panose="020B0604020202020204" pitchFamily="34" charset="0"/>
                <a:cs typeface="Arial" panose="020B0604020202020204" pitchFamily="34" charset="0"/>
              </a:rPr>
              <a:t>All Employee Policies, Procedures, Documents.</a:t>
            </a:r>
          </a:p>
        </p:txBody>
      </p:sp>
      <p:sp>
        <p:nvSpPr>
          <p:cNvPr id="3" name="Trapezoid 2">
            <a:extLst>
              <a:ext uri="{FF2B5EF4-FFF2-40B4-BE49-F238E27FC236}">
                <a16:creationId xmlns:a16="http://schemas.microsoft.com/office/drawing/2014/main" id="{0E530B58-0C38-525F-E0F2-3C487E84D7D5}"/>
              </a:ext>
            </a:extLst>
          </p:cNvPr>
          <p:cNvSpPr/>
          <p:nvPr/>
        </p:nvSpPr>
        <p:spPr>
          <a:xfrm>
            <a:off x="1831020" y="1865977"/>
            <a:ext cx="5513033" cy="1260629"/>
          </a:xfrm>
          <a:prstGeom prst="trapezoid">
            <a:avLst>
              <a:gd name="adj" fmla="val 989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a:latin typeface="Arial" panose="020B0604020202020204" pitchFamily="34" charset="0"/>
                <a:cs typeface="Arial" panose="020B0604020202020204" pitchFamily="34" charset="0"/>
              </a:rPr>
              <a:t>Departmental policies, procedures, documents.</a:t>
            </a:r>
          </a:p>
          <a:p>
            <a:pPr algn="ctr"/>
            <a:r>
              <a:rPr lang="en-US" sz="1350">
                <a:latin typeface="Arial" panose="020B0604020202020204" pitchFamily="34" charset="0"/>
                <a:cs typeface="Arial" panose="020B0604020202020204" pitchFamily="34" charset="0"/>
              </a:rPr>
              <a:t>Warehouse, receiving, shipping, trucking, etc.</a:t>
            </a:r>
          </a:p>
          <a:p>
            <a:pPr algn="ctr"/>
            <a:endParaRPr lang="en-US" sz="1350"/>
          </a:p>
        </p:txBody>
      </p:sp>
      <p:sp>
        <p:nvSpPr>
          <p:cNvPr id="4" name="TextBox 3">
            <a:extLst>
              <a:ext uri="{FF2B5EF4-FFF2-40B4-BE49-F238E27FC236}">
                <a16:creationId xmlns:a16="http://schemas.microsoft.com/office/drawing/2014/main" id="{02950E89-C25D-15DD-3AB8-F51307262093}"/>
              </a:ext>
            </a:extLst>
          </p:cNvPr>
          <p:cNvSpPr txBox="1"/>
          <p:nvPr/>
        </p:nvSpPr>
        <p:spPr>
          <a:xfrm rot="5400000">
            <a:off x="1205364" y="3577912"/>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TOOL RULES</a:t>
            </a:r>
          </a:p>
        </p:txBody>
      </p:sp>
      <p:sp>
        <p:nvSpPr>
          <p:cNvPr id="5" name="TextBox 4">
            <a:extLst>
              <a:ext uri="{FF2B5EF4-FFF2-40B4-BE49-F238E27FC236}">
                <a16:creationId xmlns:a16="http://schemas.microsoft.com/office/drawing/2014/main" id="{C1E31B8A-968B-BF78-4C44-2FB0D9C8C666}"/>
              </a:ext>
            </a:extLst>
          </p:cNvPr>
          <p:cNvSpPr txBox="1"/>
          <p:nvPr/>
        </p:nvSpPr>
        <p:spPr>
          <a:xfrm rot="5400000">
            <a:off x="1782836"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MACHINE RULES</a:t>
            </a:r>
          </a:p>
        </p:txBody>
      </p:sp>
      <p:sp>
        <p:nvSpPr>
          <p:cNvPr id="6" name="TextBox 5">
            <a:extLst>
              <a:ext uri="{FF2B5EF4-FFF2-40B4-BE49-F238E27FC236}">
                <a16:creationId xmlns:a16="http://schemas.microsoft.com/office/drawing/2014/main" id="{08DC058B-7ECB-FC2C-F9A4-68D6E193AB04}"/>
              </a:ext>
            </a:extLst>
          </p:cNvPr>
          <p:cNvSpPr txBox="1"/>
          <p:nvPr/>
        </p:nvSpPr>
        <p:spPr>
          <a:xfrm rot="5400000">
            <a:off x="2318066" y="3577913"/>
            <a:ext cx="1260628"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EQUIPMENT RULES</a:t>
            </a:r>
          </a:p>
        </p:txBody>
      </p:sp>
      <p:sp>
        <p:nvSpPr>
          <p:cNvPr id="7" name="TextBox 6">
            <a:extLst>
              <a:ext uri="{FF2B5EF4-FFF2-40B4-BE49-F238E27FC236}">
                <a16:creationId xmlns:a16="http://schemas.microsoft.com/office/drawing/2014/main" id="{8ECB6ADB-2A73-F2D3-CCF1-DBDB56C24B7F}"/>
              </a:ext>
            </a:extLst>
          </p:cNvPr>
          <p:cNvSpPr txBox="1"/>
          <p:nvPr/>
        </p:nvSpPr>
        <p:spPr>
          <a:xfrm rot="5400000">
            <a:off x="3021118"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CHEMICAL RULES</a:t>
            </a:r>
          </a:p>
        </p:txBody>
      </p:sp>
      <p:sp>
        <p:nvSpPr>
          <p:cNvPr id="9" name="TextBox 8">
            <a:extLst>
              <a:ext uri="{FF2B5EF4-FFF2-40B4-BE49-F238E27FC236}">
                <a16:creationId xmlns:a16="http://schemas.microsoft.com/office/drawing/2014/main" id="{F6F6B48A-53A7-31E8-06A2-9CA7D070897A}"/>
              </a:ext>
            </a:extLst>
          </p:cNvPr>
          <p:cNvSpPr txBox="1"/>
          <p:nvPr/>
        </p:nvSpPr>
        <p:spPr>
          <a:xfrm rot="5400000">
            <a:off x="3638999"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PROCESS RULES</a:t>
            </a:r>
          </a:p>
        </p:txBody>
      </p:sp>
      <p:sp>
        <p:nvSpPr>
          <p:cNvPr id="11" name="TextBox 10">
            <a:extLst>
              <a:ext uri="{FF2B5EF4-FFF2-40B4-BE49-F238E27FC236}">
                <a16:creationId xmlns:a16="http://schemas.microsoft.com/office/drawing/2014/main" id="{6BEA50F7-CD47-C11E-9148-BC50D0CC39AD}"/>
              </a:ext>
            </a:extLst>
          </p:cNvPr>
          <p:cNvSpPr txBox="1"/>
          <p:nvPr/>
        </p:nvSpPr>
        <p:spPr>
          <a:xfrm rot="5400000">
            <a:off x="4249883" y="3564901"/>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WORK METHODS</a:t>
            </a:r>
          </a:p>
        </p:txBody>
      </p:sp>
    </p:spTree>
    <p:extLst>
      <p:ext uri="{BB962C8B-B14F-4D97-AF65-F5344CB8AC3E}">
        <p14:creationId xmlns:p14="http://schemas.microsoft.com/office/powerpoint/2010/main" val="1590380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16ECFFE5-25D3-1AAC-5C19-F53A7F5D0C4F}"/>
              </a:ext>
            </a:extLst>
          </p:cNvPr>
          <p:cNvSpPr/>
          <p:nvPr/>
        </p:nvSpPr>
        <p:spPr>
          <a:xfrm>
            <a:off x="3120502" y="166457"/>
            <a:ext cx="2902997" cy="1624613"/>
          </a:xfrm>
          <a:prstGeom prst="triangle">
            <a:avLst>
              <a:gd name="adj" fmla="val 497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a:latin typeface="Arial" panose="020B0604020202020204" pitchFamily="34" charset="0"/>
                <a:cs typeface="Arial" panose="020B0604020202020204" pitchFamily="34" charset="0"/>
              </a:rPr>
              <a:t>All Employee Policies, Procedures, Documents.</a:t>
            </a:r>
          </a:p>
        </p:txBody>
      </p:sp>
      <p:sp>
        <p:nvSpPr>
          <p:cNvPr id="3" name="Trapezoid 2">
            <a:extLst>
              <a:ext uri="{FF2B5EF4-FFF2-40B4-BE49-F238E27FC236}">
                <a16:creationId xmlns:a16="http://schemas.microsoft.com/office/drawing/2014/main" id="{0E530B58-0C38-525F-E0F2-3C487E84D7D5}"/>
              </a:ext>
            </a:extLst>
          </p:cNvPr>
          <p:cNvSpPr/>
          <p:nvPr/>
        </p:nvSpPr>
        <p:spPr>
          <a:xfrm>
            <a:off x="1831020" y="1865977"/>
            <a:ext cx="5513033" cy="1260629"/>
          </a:xfrm>
          <a:prstGeom prst="trapezoid">
            <a:avLst>
              <a:gd name="adj" fmla="val 989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a:latin typeface="Arial" panose="020B0604020202020204" pitchFamily="34" charset="0"/>
                <a:cs typeface="Arial" panose="020B0604020202020204" pitchFamily="34" charset="0"/>
              </a:rPr>
              <a:t>Departmental policies, procedures, documents.</a:t>
            </a:r>
          </a:p>
          <a:p>
            <a:pPr algn="ctr"/>
            <a:r>
              <a:rPr lang="en-US" sz="1350">
                <a:latin typeface="Arial" panose="020B0604020202020204" pitchFamily="34" charset="0"/>
                <a:cs typeface="Arial" panose="020B0604020202020204" pitchFamily="34" charset="0"/>
              </a:rPr>
              <a:t>Water, sewer, parks, fire, streets, electric, PD.</a:t>
            </a:r>
          </a:p>
          <a:p>
            <a:pPr algn="ctr"/>
            <a:endParaRPr lang="en-US" sz="1350"/>
          </a:p>
        </p:txBody>
      </p:sp>
      <p:sp>
        <p:nvSpPr>
          <p:cNvPr id="8" name="Trapezoid 7">
            <a:extLst>
              <a:ext uri="{FF2B5EF4-FFF2-40B4-BE49-F238E27FC236}">
                <a16:creationId xmlns:a16="http://schemas.microsoft.com/office/drawing/2014/main" id="{7197AC7E-84B7-3710-EB81-224C4FA16279}"/>
              </a:ext>
            </a:extLst>
          </p:cNvPr>
          <p:cNvSpPr/>
          <p:nvPr/>
        </p:nvSpPr>
        <p:spPr>
          <a:xfrm>
            <a:off x="620328" y="3201512"/>
            <a:ext cx="7903345" cy="1260629"/>
          </a:xfrm>
          <a:prstGeom prst="trapezoid">
            <a:avLst>
              <a:gd name="adj" fmla="val 922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950E89-C25D-15DD-3AB8-F51307262093}"/>
              </a:ext>
            </a:extLst>
          </p:cNvPr>
          <p:cNvSpPr txBox="1"/>
          <p:nvPr/>
        </p:nvSpPr>
        <p:spPr>
          <a:xfrm rot="5400000">
            <a:off x="1205364" y="3577912"/>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TOOL RULES</a:t>
            </a:r>
          </a:p>
        </p:txBody>
      </p:sp>
      <p:sp>
        <p:nvSpPr>
          <p:cNvPr id="5" name="TextBox 4">
            <a:extLst>
              <a:ext uri="{FF2B5EF4-FFF2-40B4-BE49-F238E27FC236}">
                <a16:creationId xmlns:a16="http://schemas.microsoft.com/office/drawing/2014/main" id="{C1E31B8A-968B-BF78-4C44-2FB0D9C8C666}"/>
              </a:ext>
            </a:extLst>
          </p:cNvPr>
          <p:cNvSpPr txBox="1"/>
          <p:nvPr/>
        </p:nvSpPr>
        <p:spPr>
          <a:xfrm rot="5400000">
            <a:off x="1782836"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MACHINE RULES</a:t>
            </a:r>
          </a:p>
        </p:txBody>
      </p:sp>
      <p:sp>
        <p:nvSpPr>
          <p:cNvPr id="6" name="TextBox 5">
            <a:extLst>
              <a:ext uri="{FF2B5EF4-FFF2-40B4-BE49-F238E27FC236}">
                <a16:creationId xmlns:a16="http://schemas.microsoft.com/office/drawing/2014/main" id="{08DC058B-7ECB-FC2C-F9A4-68D6E193AB04}"/>
              </a:ext>
            </a:extLst>
          </p:cNvPr>
          <p:cNvSpPr txBox="1"/>
          <p:nvPr/>
        </p:nvSpPr>
        <p:spPr>
          <a:xfrm rot="5400000">
            <a:off x="2318066" y="3577913"/>
            <a:ext cx="1260628"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EQUIPMENT RULES</a:t>
            </a:r>
          </a:p>
        </p:txBody>
      </p:sp>
      <p:sp>
        <p:nvSpPr>
          <p:cNvPr id="7" name="TextBox 6">
            <a:extLst>
              <a:ext uri="{FF2B5EF4-FFF2-40B4-BE49-F238E27FC236}">
                <a16:creationId xmlns:a16="http://schemas.microsoft.com/office/drawing/2014/main" id="{8ECB6ADB-2A73-F2D3-CCF1-DBDB56C24B7F}"/>
              </a:ext>
            </a:extLst>
          </p:cNvPr>
          <p:cNvSpPr txBox="1"/>
          <p:nvPr/>
        </p:nvSpPr>
        <p:spPr>
          <a:xfrm rot="5400000">
            <a:off x="3021118"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CHEMICAL RULES</a:t>
            </a:r>
          </a:p>
        </p:txBody>
      </p:sp>
      <p:sp>
        <p:nvSpPr>
          <p:cNvPr id="9" name="TextBox 8">
            <a:extLst>
              <a:ext uri="{FF2B5EF4-FFF2-40B4-BE49-F238E27FC236}">
                <a16:creationId xmlns:a16="http://schemas.microsoft.com/office/drawing/2014/main" id="{F6F6B48A-53A7-31E8-06A2-9CA7D070897A}"/>
              </a:ext>
            </a:extLst>
          </p:cNvPr>
          <p:cNvSpPr txBox="1"/>
          <p:nvPr/>
        </p:nvSpPr>
        <p:spPr>
          <a:xfrm rot="5400000">
            <a:off x="3638999" y="3577913"/>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PROCESS RULES</a:t>
            </a:r>
          </a:p>
        </p:txBody>
      </p:sp>
      <p:sp>
        <p:nvSpPr>
          <p:cNvPr id="10" name="TextBox 9">
            <a:extLst>
              <a:ext uri="{FF2B5EF4-FFF2-40B4-BE49-F238E27FC236}">
                <a16:creationId xmlns:a16="http://schemas.microsoft.com/office/drawing/2014/main" id="{B184C019-054F-4B9E-C8E1-8A0FEEE7A7AB}"/>
              </a:ext>
            </a:extLst>
          </p:cNvPr>
          <p:cNvSpPr txBox="1"/>
          <p:nvPr/>
        </p:nvSpPr>
        <p:spPr>
          <a:xfrm>
            <a:off x="5217041" y="3272941"/>
            <a:ext cx="2162451" cy="1131079"/>
          </a:xfrm>
          <a:prstGeom prst="rect">
            <a:avLst/>
          </a:prstGeom>
          <a:noFill/>
          <a:ln>
            <a:solidFill>
              <a:srgbClr val="FF0000"/>
            </a:solidFill>
          </a:ln>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OWNER’s MANUALS, SDS, CONTAINER LABELS, WARNING LABELS, ENGINEERING DIAGRAMS</a:t>
            </a:r>
          </a:p>
        </p:txBody>
      </p:sp>
      <p:sp>
        <p:nvSpPr>
          <p:cNvPr id="11" name="TextBox 10">
            <a:extLst>
              <a:ext uri="{FF2B5EF4-FFF2-40B4-BE49-F238E27FC236}">
                <a16:creationId xmlns:a16="http://schemas.microsoft.com/office/drawing/2014/main" id="{6BEA50F7-CD47-C11E-9148-BC50D0CC39AD}"/>
              </a:ext>
            </a:extLst>
          </p:cNvPr>
          <p:cNvSpPr txBox="1"/>
          <p:nvPr/>
        </p:nvSpPr>
        <p:spPr>
          <a:xfrm rot="5400000">
            <a:off x="4249883" y="3564901"/>
            <a:ext cx="1078637" cy="507831"/>
          </a:xfrm>
          <a:prstGeom prst="rect">
            <a:avLst/>
          </a:prstGeom>
          <a:noFill/>
        </p:spPr>
        <p:txBody>
          <a:bodyPr wrap="square" rtlCol="0">
            <a:spAutoFit/>
          </a:bodyPr>
          <a:lstStyle/>
          <a:p>
            <a:pPr algn="ctr"/>
            <a:r>
              <a:rPr lang="en-US" sz="1350">
                <a:solidFill>
                  <a:schemeClr val="bg1"/>
                </a:solidFill>
                <a:latin typeface="Arial" panose="020B0604020202020204" pitchFamily="34" charset="0"/>
                <a:cs typeface="Arial" panose="020B0604020202020204" pitchFamily="34" charset="0"/>
              </a:rPr>
              <a:t>WORK METHODS</a:t>
            </a:r>
          </a:p>
        </p:txBody>
      </p:sp>
    </p:spTree>
    <p:extLst>
      <p:ext uri="{BB962C8B-B14F-4D97-AF65-F5344CB8AC3E}">
        <p14:creationId xmlns:p14="http://schemas.microsoft.com/office/powerpoint/2010/main" val="319205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DC9B1-3BAC-4080-825C-B309B01EF4A3}"/>
              </a:ext>
            </a:extLst>
          </p:cNvPr>
          <p:cNvPicPr>
            <a:picLocks noChangeAspect="1"/>
          </p:cNvPicPr>
          <p:nvPr/>
        </p:nvPicPr>
        <p:blipFill>
          <a:blip r:embed="rId2"/>
          <a:stretch>
            <a:fillRect/>
          </a:stretch>
        </p:blipFill>
        <p:spPr>
          <a:xfrm>
            <a:off x="1871663" y="107601"/>
            <a:ext cx="5629275" cy="2926379"/>
          </a:xfrm>
          <a:prstGeom prst="rect">
            <a:avLst/>
          </a:prstGeom>
        </p:spPr>
      </p:pic>
      <p:pic>
        <p:nvPicPr>
          <p:cNvPr id="5" name="Picture 4">
            <a:extLst>
              <a:ext uri="{FF2B5EF4-FFF2-40B4-BE49-F238E27FC236}">
                <a16:creationId xmlns:a16="http://schemas.microsoft.com/office/drawing/2014/main" id="{4D2666C3-376F-7D6C-81C7-6205DA7DA660}"/>
              </a:ext>
            </a:extLst>
          </p:cNvPr>
          <p:cNvPicPr>
            <a:picLocks noChangeAspect="1"/>
          </p:cNvPicPr>
          <p:nvPr/>
        </p:nvPicPr>
        <p:blipFill>
          <a:blip r:embed="rId3"/>
          <a:stretch>
            <a:fillRect/>
          </a:stretch>
        </p:blipFill>
        <p:spPr>
          <a:xfrm>
            <a:off x="2483528" y="2881591"/>
            <a:ext cx="4287915" cy="2200204"/>
          </a:xfrm>
          <a:prstGeom prst="rect">
            <a:avLst/>
          </a:prstGeom>
        </p:spPr>
      </p:pic>
      <p:pic>
        <p:nvPicPr>
          <p:cNvPr id="7" name="Picture 6">
            <a:extLst>
              <a:ext uri="{FF2B5EF4-FFF2-40B4-BE49-F238E27FC236}">
                <a16:creationId xmlns:a16="http://schemas.microsoft.com/office/drawing/2014/main" id="{128C5EB9-6B38-7E73-0C72-27E4217A4209}"/>
              </a:ext>
            </a:extLst>
          </p:cNvPr>
          <p:cNvPicPr>
            <a:picLocks noChangeAspect="1"/>
          </p:cNvPicPr>
          <p:nvPr/>
        </p:nvPicPr>
        <p:blipFill>
          <a:blip r:embed="rId4"/>
          <a:stretch>
            <a:fillRect/>
          </a:stretch>
        </p:blipFill>
        <p:spPr>
          <a:xfrm>
            <a:off x="1643062" y="0"/>
            <a:ext cx="5629276" cy="2968418"/>
          </a:xfrm>
          <a:prstGeom prst="rect">
            <a:avLst/>
          </a:prstGeom>
        </p:spPr>
      </p:pic>
    </p:spTree>
    <p:extLst>
      <p:ext uri="{BB962C8B-B14F-4D97-AF65-F5344CB8AC3E}">
        <p14:creationId xmlns:p14="http://schemas.microsoft.com/office/powerpoint/2010/main" val="3196544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DCDC22-6E06-E661-18F6-4F12B618A30C}"/>
              </a:ext>
            </a:extLst>
          </p:cNvPr>
          <p:cNvSpPr txBox="1"/>
          <p:nvPr/>
        </p:nvSpPr>
        <p:spPr>
          <a:xfrm rot="5400000">
            <a:off x="-763934" y="2780039"/>
            <a:ext cx="3059261"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Machine Safety Rules</a:t>
            </a:r>
          </a:p>
        </p:txBody>
      </p:sp>
      <p:sp>
        <p:nvSpPr>
          <p:cNvPr id="4" name="TextBox 3">
            <a:extLst>
              <a:ext uri="{FF2B5EF4-FFF2-40B4-BE49-F238E27FC236}">
                <a16:creationId xmlns:a16="http://schemas.microsoft.com/office/drawing/2014/main" id="{92E70C9C-B01B-4C18-C014-F96004D75F63}"/>
              </a:ext>
            </a:extLst>
          </p:cNvPr>
          <p:cNvSpPr txBox="1"/>
          <p:nvPr/>
        </p:nvSpPr>
        <p:spPr>
          <a:xfrm rot="5400000">
            <a:off x="2070471"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Equipment Safety Rules</a:t>
            </a:r>
          </a:p>
        </p:txBody>
      </p:sp>
      <p:sp>
        <p:nvSpPr>
          <p:cNvPr id="5" name="TextBox 4">
            <a:extLst>
              <a:ext uri="{FF2B5EF4-FFF2-40B4-BE49-F238E27FC236}">
                <a16:creationId xmlns:a16="http://schemas.microsoft.com/office/drawing/2014/main" id="{B8F68342-B4B5-6977-4405-A361046FC113}"/>
              </a:ext>
            </a:extLst>
          </p:cNvPr>
          <p:cNvSpPr txBox="1"/>
          <p:nvPr/>
        </p:nvSpPr>
        <p:spPr>
          <a:xfrm rot="5400000">
            <a:off x="-763934" y="2780040"/>
            <a:ext cx="3059261"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Machine Safety Rules</a:t>
            </a:r>
          </a:p>
        </p:txBody>
      </p:sp>
      <p:sp>
        <p:nvSpPr>
          <p:cNvPr id="6" name="TextBox 5">
            <a:extLst>
              <a:ext uri="{FF2B5EF4-FFF2-40B4-BE49-F238E27FC236}">
                <a16:creationId xmlns:a16="http://schemas.microsoft.com/office/drawing/2014/main" id="{83EF5630-DA42-8339-D289-03FACE5506FB}"/>
              </a:ext>
            </a:extLst>
          </p:cNvPr>
          <p:cNvSpPr txBox="1"/>
          <p:nvPr/>
        </p:nvSpPr>
        <p:spPr>
          <a:xfrm rot="5400000">
            <a:off x="597888" y="2780039"/>
            <a:ext cx="3059260"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Tool Safety Rules</a:t>
            </a:r>
          </a:p>
        </p:txBody>
      </p:sp>
      <p:sp>
        <p:nvSpPr>
          <p:cNvPr id="7" name="TextBox 6">
            <a:extLst>
              <a:ext uri="{FF2B5EF4-FFF2-40B4-BE49-F238E27FC236}">
                <a16:creationId xmlns:a16="http://schemas.microsoft.com/office/drawing/2014/main" id="{63645810-6435-5A7E-4802-EF7BE809CFAE}"/>
              </a:ext>
            </a:extLst>
          </p:cNvPr>
          <p:cNvSpPr txBox="1"/>
          <p:nvPr/>
        </p:nvSpPr>
        <p:spPr>
          <a:xfrm rot="5400000">
            <a:off x="3611304"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Process Safety Rules</a:t>
            </a:r>
          </a:p>
        </p:txBody>
      </p:sp>
      <p:sp>
        <p:nvSpPr>
          <p:cNvPr id="8" name="TextBox 7">
            <a:extLst>
              <a:ext uri="{FF2B5EF4-FFF2-40B4-BE49-F238E27FC236}">
                <a16:creationId xmlns:a16="http://schemas.microsoft.com/office/drawing/2014/main" id="{C9E3F216-F8B5-8620-5869-FF5CD35AE68D}"/>
              </a:ext>
            </a:extLst>
          </p:cNvPr>
          <p:cNvSpPr txBox="1"/>
          <p:nvPr/>
        </p:nvSpPr>
        <p:spPr>
          <a:xfrm rot="5400000">
            <a:off x="5152137"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PSM Safety Rules</a:t>
            </a:r>
          </a:p>
        </p:txBody>
      </p:sp>
      <p:sp>
        <p:nvSpPr>
          <p:cNvPr id="9" name="TextBox 8">
            <a:extLst>
              <a:ext uri="{FF2B5EF4-FFF2-40B4-BE49-F238E27FC236}">
                <a16:creationId xmlns:a16="http://schemas.microsoft.com/office/drawing/2014/main" id="{F2FE28E9-CC53-0FFD-7E5D-1162C9D4D466}"/>
              </a:ext>
            </a:extLst>
          </p:cNvPr>
          <p:cNvSpPr txBox="1"/>
          <p:nvPr/>
        </p:nvSpPr>
        <p:spPr>
          <a:xfrm rot="5400000">
            <a:off x="6632273"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PPE Safety Rules</a:t>
            </a:r>
          </a:p>
        </p:txBody>
      </p:sp>
      <p:pic>
        <p:nvPicPr>
          <p:cNvPr id="12" name="Picture 11">
            <a:extLst>
              <a:ext uri="{FF2B5EF4-FFF2-40B4-BE49-F238E27FC236}">
                <a16:creationId xmlns:a16="http://schemas.microsoft.com/office/drawing/2014/main" id="{0B52ED07-FB9A-E4BC-3C72-51D19E5477F2}"/>
              </a:ext>
            </a:extLst>
          </p:cNvPr>
          <p:cNvPicPr>
            <a:picLocks noChangeAspect="1"/>
          </p:cNvPicPr>
          <p:nvPr/>
        </p:nvPicPr>
        <p:blipFill>
          <a:blip r:embed="rId2"/>
          <a:stretch>
            <a:fillRect/>
          </a:stretch>
        </p:blipFill>
        <p:spPr>
          <a:xfrm>
            <a:off x="1696431" y="784219"/>
            <a:ext cx="948360" cy="642521"/>
          </a:xfrm>
          <a:prstGeom prst="rect">
            <a:avLst/>
          </a:prstGeom>
        </p:spPr>
      </p:pic>
      <p:pic>
        <p:nvPicPr>
          <p:cNvPr id="14" name="Picture 13">
            <a:extLst>
              <a:ext uri="{FF2B5EF4-FFF2-40B4-BE49-F238E27FC236}">
                <a16:creationId xmlns:a16="http://schemas.microsoft.com/office/drawing/2014/main" id="{29D8D937-1348-A313-D9A7-6982621A153C}"/>
              </a:ext>
            </a:extLst>
          </p:cNvPr>
          <p:cNvPicPr>
            <a:picLocks noChangeAspect="1"/>
          </p:cNvPicPr>
          <p:nvPr/>
        </p:nvPicPr>
        <p:blipFill>
          <a:blip r:embed="rId3"/>
          <a:stretch>
            <a:fillRect/>
          </a:stretch>
        </p:blipFill>
        <p:spPr>
          <a:xfrm>
            <a:off x="331158" y="941795"/>
            <a:ext cx="974865" cy="454772"/>
          </a:xfrm>
          <a:prstGeom prst="rect">
            <a:avLst/>
          </a:prstGeom>
        </p:spPr>
      </p:pic>
      <p:pic>
        <p:nvPicPr>
          <p:cNvPr id="16" name="Picture 15">
            <a:extLst>
              <a:ext uri="{FF2B5EF4-FFF2-40B4-BE49-F238E27FC236}">
                <a16:creationId xmlns:a16="http://schemas.microsoft.com/office/drawing/2014/main" id="{5A0CE17E-11EF-5020-E09B-2BFB7F48896A}"/>
              </a:ext>
            </a:extLst>
          </p:cNvPr>
          <p:cNvPicPr>
            <a:picLocks noChangeAspect="1"/>
          </p:cNvPicPr>
          <p:nvPr/>
        </p:nvPicPr>
        <p:blipFill>
          <a:blip r:embed="rId4"/>
          <a:stretch>
            <a:fillRect/>
          </a:stretch>
        </p:blipFill>
        <p:spPr>
          <a:xfrm>
            <a:off x="3170173" y="787199"/>
            <a:ext cx="906365" cy="642521"/>
          </a:xfrm>
          <a:prstGeom prst="rect">
            <a:avLst/>
          </a:prstGeom>
        </p:spPr>
      </p:pic>
      <p:pic>
        <p:nvPicPr>
          <p:cNvPr id="18" name="Picture 17">
            <a:extLst>
              <a:ext uri="{FF2B5EF4-FFF2-40B4-BE49-F238E27FC236}">
                <a16:creationId xmlns:a16="http://schemas.microsoft.com/office/drawing/2014/main" id="{2C4C5971-DB36-7444-1CDF-FB4BF2C4D02F}"/>
              </a:ext>
            </a:extLst>
          </p:cNvPr>
          <p:cNvPicPr>
            <a:picLocks noChangeAspect="1"/>
          </p:cNvPicPr>
          <p:nvPr/>
        </p:nvPicPr>
        <p:blipFill>
          <a:blip r:embed="rId5"/>
          <a:stretch>
            <a:fillRect/>
          </a:stretch>
        </p:blipFill>
        <p:spPr>
          <a:xfrm>
            <a:off x="4810424" y="362432"/>
            <a:ext cx="649343" cy="1060769"/>
          </a:xfrm>
          <a:prstGeom prst="rect">
            <a:avLst/>
          </a:prstGeom>
        </p:spPr>
      </p:pic>
      <p:pic>
        <p:nvPicPr>
          <p:cNvPr id="20" name="Picture 19">
            <a:extLst>
              <a:ext uri="{FF2B5EF4-FFF2-40B4-BE49-F238E27FC236}">
                <a16:creationId xmlns:a16="http://schemas.microsoft.com/office/drawing/2014/main" id="{02336A86-D73C-5723-ECA2-DCAAEA99327F}"/>
              </a:ext>
            </a:extLst>
          </p:cNvPr>
          <p:cNvPicPr>
            <a:picLocks noChangeAspect="1"/>
          </p:cNvPicPr>
          <p:nvPr/>
        </p:nvPicPr>
        <p:blipFill>
          <a:blip r:embed="rId6"/>
          <a:stretch>
            <a:fillRect/>
          </a:stretch>
        </p:blipFill>
        <p:spPr>
          <a:xfrm>
            <a:off x="7747331" y="680804"/>
            <a:ext cx="829142" cy="715763"/>
          </a:xfrm>
          <a:prstGeom prst="rect">
            <a:avLst/>
          </a:prstGeom>
        </p:spPr>
      </p:pic>
      <p:pic>
        <p:nvPicPr>
          <p:cNvPr id="21" name="Picture 2">
            <a:extLst>
              <a:ext uri="{FF2B5EF4-FFF2-40B4-BE49-F238E27FC236}">
                <a16:creationId xmlns:a16="http://schemas.microsoft.com/office/drawing/2014/main" id="{B0DC1F96-4656-9CAE-4278-DEB227E6E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1426" y="771917"/>
            <a:ext cx="1137196" cy="63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7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DCDC22-6E06-E661-18F6-4F12B618A30C}"/>
              </a:ext>
            </a:extLst>
          </p:cNvPr>
          <p:cNvSpPr txBox="1"/>
          <p:nvPr/>
        </p:nvSpPr>
        <p:spPr>
          <a:xfrm rot="5400000">
            <a:off x="-763934" y="2780039"/>
            <a:ext cx="3059261"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Machine Safety Rules</a:t>
            </a:r>
          </a:p>
        </p:txBody>
      </p:sp>
      <p:sp>
        <p:nvSpPr>
          <p:cNvPr id="4" name="TextBox 3">
            <a:extLst>
              <a:ext uri="{FF2B5EF4-FFF2-40B4-BE49-F238E27FC236}">
                <a16:creationId xmlns:a16="http://schemas.microsoft.com/office/drawing/2014/main" id="{92E70C9C-B01B-4C18-C014-F96004D75F63}"/>
              </a:ext>
            </a:extLst>
          </p:cNvPr>
          <p:cNvSpPr txBox="1"/>
          <p:nvPr/>
        </p:nvSpPr>
        <p:spPr>
          <a:xfrm rot="5400000">
            <a:off x="2070471"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Equipment Safety Rules</a:t>
            </a:r>
          </a:p>
        </p:txBody>
      </p:sp>
      <p:sp>
        <p:nvSpPr>
          <p:cNvPr id="5" name="TextBox 4">
            <a:extLst>
              <a:ext uri="{FF2B5EF4-FFF2-40B4-BE49-F238E27FC236}">
                <a16:creationId xmlns:a16="http://schemas.microsoft.com/office/drawing/2014/main" id="{B8F68342-B4B5-6977-4405-A361046FC113}"/>
              </a:ext>
            </a:extLst>
          </p:cNvPr>
          <p:cNvSpPr txBox="1"/>
          <p:nvPr/>
        </p:nvSpPr>
        <p:spPr>
          <a:xfrm rot="5400000">
            <a:off x="-763934" y="2780040"/>
            <a:ext cx="3059261"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Machine Safety Rules</a:t>
            </a:r>
          </a:p>
        </p:txBody>
      </p:sp>
      <p:sp>
        <p:nvSpPr>
          <p:cNvPr id="6" name="TextBox 5">
            <a:extLst>
              <a:ext uri="{FF2B5EF4-FFF2-40B4-BE49-F238E27FC236}">
                <a16:creationId xmlns:a16="http://schemas.microsoft.com/office/drawing/2014/main" id="{83EF5630-DA42-8339-D289-03FACE5506FB}"/>
              </a:ext>
            </a:extLst>
          </p:cNvPr>
          <p:cNvSpPr txBox="1"/>
          <p:nvPr/>
        </p:nvSpPr>
        <p:spPr>
          <a:xfrm rot="5400000">
            <a:off x="597888" y="2780039"/>
            <a:ext cx="3059260"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Tool Safety Rules</a:t>
            </a:r>
          </a:p>
        </p:txBody>
      </p:sp>
      <p:sp>
        <p:nvSpPr>
          <p:cNvPr id="7" name="TextBox 6">
            <a:extLst>
              <a:ext uri="{FF2B5EF4-FFF2-40B4-BE49-F238E27FC236}">
                <a16:creationId xmlns:a16="http://schemas.microsoft.com/office/drawing/2014/main" id="{63645810-6435-5A7E-4802-EF7BE809CFAE}"/>
              </a:ext>
            </a:extLst>
          </p:cNvPr>
          <p:cNvSpPr txBox="1"/>
          <p:nvPr/>
        </p:nvSpPr>
        <p:spPr>
          <a:xfrm rot="5400000">
            <a:off x="3611304"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Process Safety Rules</a:t>
            </a:r>
          </a:p>
        </p:txBody>
      </p:sp>
      <p:sp>
        <p:nvSpPr>
          <p:cNvPr id="8" name="TextBox 7">
            <a:extLst>
              <a:ext uri="{FF2B5EF4-FFF2-40B4-BE49-F238E27FC236}">
                <a16:creationId xmlns:a16="http://schemas.microsoft.com/office/drawing/2014/main" id="{C9E3F216-F8B5-8620-5869-FF5CD35AE68D}"/>
              </a:ext>
            </a:extLst>
          </p:cNvPr>
          <p:cNvSpPr txBox="1"/>
          <p:nvPr/>
        </p:nvSpPr>
        <p:spPr>
          <a:xfrm rot="5400000">
            <a:off x="5152137"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PSM Safety Rules</a:t>
            </a:r>
          </a:p>
        </p:txBody>
      </p:sp>
      <p:sp>
        <p:nvSpPr>
          <p:cNvPr id="9" name="TextBox 8">
            <a:extLst>
              <a:ext uri="{FF2B5EF4-FFF2-40B4-BE49-F238E27FC236}">
                <a16:creationId xmlns:a16="http://schemas.microsoft.com/office/drawing/2014/main" id="{F2FE28E9-CC53-0FFD-7E5D-1162C9D4D466}"/>
              </a:ext>
            </a:extLst>
          </p:cNvPr>
          <p:cNvSpPr txBox="1"/>
          <p:nvPr/>
        </p:nvSpPr>
        <p:spPr>
          <a:xfrm rot="5400000">
            <a:off x="6632273" y="2780037"/>
            <a:ext cx="3059258" cy="415498"/>
          </a:xfrm>
          <a:prstGeom prst="rect">
            <a:avLst/>
          </a:prstGeom>
          <a:noFill/>
          <a:ln>
            <a:solidFill>
              <a:schemeClr val="accent1"/>
            </a:solidFill>
          </a:ln>
        </p:spPr>
        <p:txBody>
          <a:bodyPr wrap="square" rtlCol="0">
            <a:spAutoFit/>
          </a:bodyPr>
          <a:lstStyle/>
          <a:p>
            <a:pPr algn="ctr"/>
            <a:r>
              <a:rPr lang="en-US" sz="2100">
                <a:latin typeface="Arial" panose="020B0604020202020204" pitchFamily="34" charset="0"/>
                <a:cs typeface="Arial" panose="020B0604020202020204" pitchFamily="34" charset="0"/>
              </a:rPr>
              <a:t>PPE Safety Rules</a:t>
            </a:r>
          </a:p>
        </p:txBody>
      </p:sp>
      <p:pic>
        <p:nvPicPr>
          <p:cNvPr id="12" name="Picture 11">
            <a:extLst>
              <a:ext uri="{FF2B5EF4-FFF2-40B4-BE49-F238E27FC236}">
                <a16:creationId xmlns:a16="http://schemas.microsoft.com/office/drawing/2014/main" id="{0B52ED07-FB9A-E4BC-3C72-51D19E5477F2}"/>
              </a:ext>
            </a:extLst>
          </p:cNvPr>
          <p:cNvPicPr>
            <a:picLocks noChangeAspect="1"/>
          </p:cNvPicPr>
          <p:nvPr/>
        </p:nvPicPr>
        <p:blipFill>
          <a:blip r:embed="rId2"/>
          <a:stretch>
            <a:fillRect/>
          </a:stretch>
        </p:blipFill>
        <p:spPr>
          <a:xfrm>
            <a:off x="1696431" y="784219"/>
            <a:ext cx="948360" cy="642521"/>
          </a:xfrm>
          <a:prstGeom prst="rect">
            <a:avLst/>
          </a:prstGeom>
        </p:spPr>
      </p:pic>
      <p:pic>
        <p:nvPicPr>
          <p:cNvPr id="14" name="Picture 13">
            <a:extLst>
              <a:ext uri="{FF2B5EF4-FFF2-40B4-BE49-F238E27FC236}">
                <a16:creationId xmlns:a16="http://schemas.microsoft.com/office/drawing/2014/main" id="{29D8D937-1348-A313-D9A7-6982621A153C}"/>
              </a:ext>
            </a:extLst>
          </p:cNvPr>
          <p:cNvPicPr>
            <a:picLocks noChangeAspect="1"/>
          </p:cNvPicPr>
          <p:nvPr/>
        </p:nvPicPr>
        <p:blipFill>
          <a:blip r:embed="rId3"/>
          <a:stretch>
            <a:fillRect/>
          </a:stretch>
        </p:blipFill>
        <p:spPr>
          <a:xfrm>
            <a:off x="331158" y="941795"/>
            <a:ext cx="974865" cy="454772"/>
          </a:xfrm>
          <a:prstGeom prst="rect">
            <a:avLst/>
          </a:prstGeom>
        </p:spPr>
      </p:pic>
      <p:pic>
        <p:nvPicPr>
          <p:cNvPr id="16" name="Picture 15">
            <a:extLst>
              <a:ext uri="{FF2B5EF4-FFF2-40B4-BE49-F238E27FC236}">
                <a16:creationId xmlns:a16="http://schemas.microsoft.com/office/drawing/2014/main" id="{5A0CE17E-11EF-5020-E09B-2BFB7F48896A}"/>
              </a:ext>
            </a:extLst>
          </p:cNvPr>
          <p:cNvPicPr>
            <a:picLocks noChangeAspect="1"/>
          </p:cNvPicPr>
          <p:nvPr/>
        </p:nvPicPr>
        <p:blipFill>
          <a:blip r:embed="rId4"/>
          <a:stretch>
            <a:fillRect/>
          </a:stretch>
        </p:blipFill>
        <p:spPr>
          <a:xfrm>
            <a:off x="3170173" y="787199"/>
            <a:ext cx="906365" cy="642521"/>
          </a:xfrm>
          <a:prstGeom prst="rect">
            <a:avLst/>
          </a:prstGeom>
        </p:spPr>
      </p:pic>
      <p:pic>
        <p:nvPicPr>
          <p:cNvPr id="18" name="Picture 17">
            <a:extLst>
              <a:ext uri="{FF2B5EF4-FFF2-40B4-BE49-F238E27FC236}">
                <a16:creationId xmlns:a16="http://schemas.microsoft.com/office/drawing/2014/main" id="{2C4C5971-DB36-7444-1CDF-FB4BF2C4D02F}"/>
              </a:ext>
            </a:extLst>
          </p:cNvPr>
          <p:cNvPicPr>
            <a:picLocks noChangeAspect="1"/>
          </p:cNvPicPr>
          <p:nvPr/>
        </p:nvPicPr>
        <p:blipFill>
          <a:blip r:embed="rId5"/>
          <a:stretch>
            <a:fillRect/>
          </a:stretch>
        </p:blipFill>
        <p:spPr>
          <a:xfrm>
            <a:off x="4810424" y="362432"/>
            <a:ext cx="649343" cy="1060769"/>
          </a:xfrm>
          <a:prstGeom prst="rect">
            <a:avLst/>
          </a:prstGeom>
        </p:spPr>
      </p:pic>
      <p:pic>
        <p:nvPicPr>
          <p:cNvPr id="20" name="Picture 19">
            <a:extLst>
              <a:ext uri="{FF2B5EF4-FFF2-40B4-BE49-F238E27FC236}">
                <a16:creationId xmlns:a16="http://schemas.microsoft.com/office/drawing/2014/main" id="{02336A86-D73C-5723-ECA2-DCAAEA99327F}"/>
              </a:ext>
            </a:extLst>
          </p:cNvPr>
          <p:cNvPicPr>
            <a:picLocks noChangeAspect="1"/>
          </p:cNvPicPr>
          <p:nvPr/>
        </p:nvPicPr>
        <p:blipFill>
          <a:blip r:embed="rId6"/>
          <a:stretch>
            <a:fillRect/>
          </a:stretch>
        </p:blipFill>
        <p:spPr>
          <a:xfrm>
            <a:off x="7747331" y="680804"/>
            <a:ext cx="829142" cy="715763"/>
          </a:xfrm>
          <a:prstGeom prst="rect">
            <a:avLst/>
          </a:prstGeom>
        </p:spPr>
      </p:pic>
      <p:pic>
        <p:nvPicPr>
          <p:cNvPr id="21" name="Picture 2">
            <a:extLst>
              <a:ext uri="{FF2B5EF4-FFF2-40B4-BE49-F238E27FC236}">
                <a16:creationId xmlns:a16="http://schemas.microsoft.com/office/drawing/2014/main" id="{B0DC1F96-4656-9CAE-4278-DEB227E6E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1426" y="771917"/>
            <a:ext cx="1137196" cy="63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C00E65E-6A80-0A07-BB7F-D27732F9BD9B}"/>
              </a:ext>
            </a:extLst>
          </p:cNvPr>
          <p:cNvSpPr txBox="1"/>
          <p:nvPr/>
        </p:nvSpPr>
        <p:spPr>
          <a:xfrm>
            <a:off x="0" y="1375302"/>
            <a:ext cx="9144000" cy="3046988"/>
          </a:xfrm>
          <a:prstGeom prst="rect">
            <a:avLst/>
          </a:prstGeom>
          <a:noFill/>
        </p:spPr>
        <p:txBody>
          <a:bodyPr wrap="square" rtlCol="0">
            <a:spAutoFit/>
          </a:bodyPr>
          <a:lstStyle/>
          <a:p>
            <a:pPr algn="ctr"/>
            <a:r>
              <a:rPr lang="en-US" sz="9600">
                <a:solidFill>
                  <a:srgbClr val="FF0000"/>
                </a:solidFill>
                <a:latin typeface="Aptos Black" panose="020B0004020202020204" pitchFamily="34" charset="0"/>
              </a:rPr>
              <a:t>TOP-DOWN </a:t>
            </a:r>
          </a:p>
          <a:p>
            <a:pPr algn="ctr"/>
            <a:r>
              <a:rPr lang="en-US" sz="9600">
                <a:solidFill>
                  <a:srgbClr val="FF0000"/>
                </a:solidFill>
                <a:latin typeface="Aptos Black" panose="020B0004020202020204" pitchFamily="34" charset="0"/>
              </a:rPr>
              <a:t>WORST FIRST</a:t>
            </a:r>
          </a:p>
        </p:txBody>
      </p:sp>
    </p:spTree>
    <p:extLst>
      <p:ext uri="{BB962C8B-B14F-4D97-AF65-F5344CB8AC3E}">
        <p14:creationId xmlns:p14="http://schemas.microsoft.com/office/powerpoint/2010/main" val="4173267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BBB03-3589-DE07-FE42-2E0148C50B36}"/>
              </a:ext>
            </a:extLst>
          </p:cNvPr>
          <p:cNvPicPr>
            <a:picLocks noChangeAspect="1"/>
          </p:cNvPicPr>
          <p:nvPr/>
        </p:nvPicPr>
        <p:blipFill>
          <a:blip r:embed="rId2"/>
          <a:stretch>
            <a:fillRect/>
          </a:stretch>
        </p:blipFill>
        <p:spPr>
          <a:xfrm rot="10800000">
            <a:off x="953691" y="169078"/>
            <a:ext cx="7236619" cy="3599450"/>
          </a:xfrm>
          <a:prstGeom prst="rect">
            <a:avLst/>
          </a:prstGeom>
        </p:spPr>
      </p:pic>
      <p:sp>
        <p:nvSpPr>
          <p:cNvPr id="4" name="TextBox 3">
            <a:extLst>
              <a:ext uri="{FF2B5EF4-FFF2-40B4-BE49-F238E27FC236}">
                <a16:creationId xmlns:a16="http://schemas.microsoft.com/office/drawing/2014/main" id="{7F968F5F-B956-A883-92CF-3E595D1D2F9F}"/>
              </a:ext>
            </a:extLst>
          </p:cNvPr>
          <p:cNvSpPr txBox="1"/>
          <p:nvPr/>
        </p:nvSpPr>
        <p:spPr>
          <a:xfrm>
            <a:off x="0" y="3768528"/>
            <a:ext cx="9144000" cy="830997"/>
          </a:xfrm>
          <a:prstGeom prst="rect">
            <a:avLst/>
          </a:prstGeom>
          <a:noFill/>
          <a:ln w="38100">
            <a:solidFill>
              <a:schemeClr val="tx1"/>
            </a:solidFill>
          </a:ln>
        </p:spPr>
        <p:txBody>
          <a:bodyPr wrap="square" rtlCol="0">
            <a:spAutoFit/>
          </a:bodyPr>
          <a:lstStyle/>
          <a:p>
            <a:pPr algn="ctr"/>
            <a:r>
              <a:rPr lang="en-US" sz="2400">
                <a:latin typeface="Arial" panose="020B0604020202020204" pitchFamily="34" charset="0"/>
                <a:cs typeface="Arial" panose="020B0604020202020204" pitchFamily="34" charset="0"/>
              </a:rPr>
              <a:t>REDUCED FREQUENCY AND SEVERITY OF INCIDENTS</a:t>
            </a:r>
          </a:p>
          <a:p>
            <a:pPr algn="ctr"/>
            <a:r>
              <a:rPr lang="en-US" sz="2400">
                <a:latin typeface="Arial" panose="020B0604020202020204" pitchFamily="34" charset="0"/>
                <a:cs typeface="Arial" panose="020B0604020202020204" pitchFamily="34" charset="0"/>
              </a:rPr>
              <a:t>ASSOCIATED COST SAVINGS</a:t>
            </a:r>
          </a:p>
        </p:txBody>
      </p:sp>
    </p:spTree>
    <p:extLst>
      <p:ext uri="{BB962C8B-B14F-4D97-AF65-F5344CB8AC3E}">
        <p14:creationId xmlns:p14="http://schemas.microsoft.com/office/powerpoint/2010/main" val="1875296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CD51E6B-F599-298B-D69B-8C01A9BA3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3" y="883804"/>
            <a:ext cx="4286574" cy="321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083DD2C-E540-D33A-CBF7-A805193C08B9}"/>
              </a:ext>
            </a:extLst>
          </p:cNvPr>
          <p:cNvPicPr>
            <a:picLocks noChangeAspect="1"/>
          </p:cNvPicPr>
          <p:nvPr/>
        </p:nvPicPr>
        <p:blipFill>
          <a:blip r:embed="rId3"/>
          <a:stretch>
            <a:fillRect/>
          </a:stretch>
        </p:blipFill>
        <p:spPr>
          <a:xfrm>
            <a:off x="4594171" y="1209259"/>
            <a:ext cx="4423946" cy="2564606"/>
          </a:xfrm>
          <a:prstGeom prst="rect">
            <a:avLst/>
          </a:prstGeom>
        </p:spPr>
      </p:pic>
    </p:spTree>
    <p:extLst>
      <p:ext uri="{BB962C8B-B14F-4D97-AF65-F5344CB8AC3E}">
        <p14:creationId xmlns:p14="http://schemas.microsoft.com/office/powerpoint/2010/main" val="2575006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B54BCD-CF0F-42AE-903A-55103BA3386B}"/>
              </a:ext>
            </a:extLst>
          </p:cNvPr>
          <p:cNvSpPr>
            <a:spLocks noGrp="1"/>
          </p:cNvSpPr>
          <p:nvPr>
            <p:ph idx="1"/>
          </p:nvPr>
        </p:nvSpPr>
        <p:spPr>
          <a:xfrm>
            <a:off x="628650" y="956356"/>
            <a:ext cx="7886700" cy="2885541"/>
          </a:xfrm>
        </p:spPr>
        <p:txBody>
          <a:bodyPr>
            <a:normAutofit fontScale="85000" lnSpcReduction="20000"/>
          </a:bodyPr>
          <a:lstStyle/>
          <a:p>
            <a:pPr>
              <a:lnSpc>
                <a:spcPct val="110000"/>
              </a:lnSpc>
              <a:buFont typeface="Wingdings" panose="05000000000000000000" pitchFamily="2" charset="2"/>
              <a:buChar char="ü"/>
            </a:pPr>
            <a:r>
              <a:rPr lang="en-US" sz="6675"/>
              <a:t>Loss Improvement</a:t>
            </a:r>
          </a:p>
          <a:p>
            <a:pPr marL="0" indent="0">
              <a:lnSpc>
                <a:spcPct val="110000"/>
              </a:lnSpc>
              <a:buNone/>
            </a:pPr>
            <a:endParaRPr lang="en-US" sz="6675"/>
          </a:p>
          <a:p>
            <a:pPr>
              <a:lnSpc>
                <a:spcPct val="110000"/>
              </a:lnSpc>
              <a:buFont typeface="Wingdings" panose="05000000000000000000" pitchFamily="2" charset="2"/>
              <a:buChar char="ü"/>
            </a:pPr>
            <a:r>
              <a:rPr lang="en-US" sz="6675"/>
              <a:t>Risk Improvement</a:t>
            </a:r>
          </a:p>
        </p:txBody>
      </p:sp>
    </p:spTree>
    <p:custDataLst>
      <p:tags r:id="rId1"/>
    </p:custDataLst>
    <p:extLst>
      <p:ext uri="{BB962C8B-B14F-4D97-AF65-F5344CB8AC3E}">
        <p14:creationId xmlns:p14="http://schemas.microsoft.com/office/powerpoint/2010/main" val="2938226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E1BC9-B9DA-393C-C2E6-91BD54CB85B5}"/>
              </a:ext>
            </a:extLst>
          </p:cNvPr>
          <p:cNvPicPr>
            <a:picLocks noChangeAspect="1"/>
          </p:cNvPicPr>
          <p:nvPr/>
        </p:nvPicPr>
        <p:blipFill>
          <a:blip r:embed="rId2"/>
          <a:stretch>
            <a:fillRect/>
          </a:stretch>
        </p:blipFill>
        <p:spPr>
          <a:xfrm>
            <a:off x="174162" y="211261"/>
            <a:ext cx="3490582" cy="4720979"/>
          </a:xfrm>
          <a:prstGeom prst="rect">
            <a:avLst/>
          </a:prstGeom>
          <a:ln>
            <a:solidFill>
              <a:schemeClr val="tx1"/>
            </a:solidFill>
          </a:ln>
        </p:spPr>
      </p:pic>
      <p:pic>
        <p:nvPicPr>
          <p:cNvPr id="5" name="Picture 4">
            <a:extLst>
              <a:ext uri="{FF2B5EF4-FFF2-40B4-BE49-F238E27FC236}">
                <a16:creationId xmlns:a16="http://schemas.microsoft.com/office/drawing/2014/main" id="{7616B974-EB4B-2009-931A-0EB8965EF8FD}"/>
              </a:ext>
            </a:extLst>
          </p:cNvPr>
          <p:cNvPicPr>
            <a:picLocks noChangeAspect="1"/>
          </p:cNvPicPr>
          <p:nvPr/>
        </p:nvPicPr>
        <p:blipFill>
          <a:blip r:embed="rId3"/>
          <a:stretch>
            <a:fillRect/>
          </a:stretch>
        </p:blipFill>
        <p:spPr>
          <a:xfrm>
            <a:off x="4231451" y="317897"/>
            <a:ext cx="2127496" cy="4507706"/>
          </a:xfrm>
          <a:prstGeom prst="rect">
            <a:avLst/>
          </a:prstGeom>
        </p:spPr>
      </p:pic>
      <p:pic>
        <p:nvPicPr>
          <p:cNvPr id="7" name="Picture 6">
            <a:extLst>
              <a:ext uri="{FF2B5EF4-FFF2-40B4-BE49-F238E27FC236}">
                <a16:creationId xmlns:a16="http://schemas.microsoft.com/office/drawing/2014/main" id="{AA0A122A-4599-FA0E-59FC-6B8641CD685D}"/>
              </a:ext>
            </a:extLst>
          </p:cNvPr>
          <p:cNvPicPr>
            <a:picLocks noChangeAspect="1"/>
          </p:cNvPicPr>
          <p:nvPr/>
        </p:nvPicPr>
        <p:blipFill>
          <a:blip r:embed="rId4"/>
          <a:stretch>
            <a:fillRect/>
          </a:stretch>
        </p:blipFill>
        <p:spPr>
          <a:xfrm>
            <a:off x="6768492" y="211261"/>
            <a:ext cx="2222128" cy="4875610"/>
          </a:xfrm>
          <a:prstGeom prst="rect">
            <a:avLst/>
          </a:prstGeom>
        </p:spPr>
      </p:pic>
    </p:spTree>
    <p:extLst>
      <p:ext uri="{BB962C8B-B14F-4D97-AF65-F5344CB8AC3E}">
        <p14:creationId xmlns:p14="http://schemas.microsoft.com/office/powerpoint/2010/main" val="204117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EB95557-740D-4AA4-B6C3-EBE3BDF71122}"/>
              </a:ext>
            </a:extLst>
          </p:cNvPr>
          <p:cNvSpPr/>
          <p:nvPr/>
        </p:nvSpPr>
        <p:spPr>
          <a:xfrm>
            <a:off x="187358" y="96622"/>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Arial" panose="020B0604020202020204" pitchFamily="34" charset="0"/>
                <a:cs typeface="Arial" panose="020B0604020202020204" pitchFamily="34" charset="0"/>
              </a:rPr>
              <a:t>OVERALL ALL-EMPLOYEE SAFETY PLAN</a:t>
            </a:r>
          </a:p>
        </p:txBody>
      </p:sp>
      <p:sp>
        <p:nvSpPr>
          <p:cNvPr id="6" name="Oval 5">
            <a:extLst>
              <a:ext uri="{FF2B5EF4-FFF2-40B4-BE49-F238E27FC236}">
                <a16:creationId xmlns:a16="http://schemas.microsoft.com/office/drawing/2014/main" id="{DD3E0A0B-F399-4F0B-955C-83BCB8987C38}"/>
              </a:ext>
            </a:extLst>
          </p:cNvPr>
          <p:cNvSpPr/>
          <p:nvPr/>
        </p:nvSpPr>
        <p:spPr>
          <a:xfrm>
            <a:off x="3274637" y="96622"/>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Arial" panose="020B0604020202020204" pitchFamily="34" charset="0"/>
                <a:cs typeface="Arial" panose="020B0604020202020204" pitchFamily="34" charset="0"/>
              </a:rPr>
              <a:t>SAFETY RULES FOR MAJOR JOBS, TASKS, DUTIES</a:t>
            </a:r>
          </a:p>
        </p:txBody>
      </p:sp>
      <p:sp>
        <p:nvSpPr>
          <p:cNvPr id="7" name="Oval 6">
            <a:extLst>
              <a:ext uri="{FF2B5EF4-FFF2-40B4-BE49-F238E27FC236}">
                <a16:creationId xmlns:a16="http://schemas.microsoft.com/office/drawing/2014/main" id="{1CC7D289-576D-4E5C-A47E-5A5956F10D19}"/>
              </a:ext>
            </a:extLst>
          </p:cNvPr>
          <p:cNvSpPr/>
          <p:nvPr/>
        </p:nvSpPr>
        <p:spPr>
          <a:xfrm>
            <a:off x="6361915" y="12958"/>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Arial" panose="020B0604020202020204" pitchFamily="34" charset="0"/>
                <a:cs typeface="Arial" panose="020B0604020202020204" pitchFamily="34" charset="0"/>
              </a:rPr>
              <a:t>MACHINE, TOOL OR JOB-SPECIFC RULES</a:t>
            </a:r>
          </a:p>
        </p:txBody>
      </p:sp>
      <p:pic>
        <p:nvPicPr>
          <p:cNvPr id="4" name="Picture 3">
            <a:extLst>
              <a:ext uri="{FF2B5EF4-FFF2-40B4-BE49-F238E27FC236}">
                <a16:creationId xmlns:a16="http://schemas.microsoft.com/office/drawing/2014/main" id="{02BB77F9-6692-1B36-6082-212F7F7D2132}"/>
              </a:ext>
            </a:extLst>
          </p:cNvPr>
          <p:cNvPicPr>
            <a:picLocks noChangeAspect="1"/>
          </p:cNvPicPr>
          <p:nvPr/>
        </p:nvPicPr>
        <p:blipFill>
          <a:blip r:embed="rId2"/>
          <a:stretch>
            <a:fillRect/>
          </a:stretch>
        </p:blipFill>
        <p:spPr>
          <a:xfrm>
            <a:off x="655188" y="2771479"/>
            <a:ext cx="1659067" cy="2183152"/>
          </a:xfrm>
          <a:prstGeom prst="rect">
            <a:avLst/>
          </a:prstGeom>
        </p:spPr>
      </p:pic>
      <p:pic>
        <p:nvPicPr>
          <p:cNvPr id="8" name="Picture 7">
            <a:extLst>
              <a:ext uri="{FF2B5EF4-FFF2-40B4-BE49-F238E27FC236}">
                <a16:creationId xmlns:a16="http://schemas.microsoft.com/office/drawing/2014/main" id="{674A86B8-FD68-7233-7BB9-E231D772D21D}"/>
              </a:ext>
            </a:extLst>
          </p:cNvPr>
          <p:cNvPicPr>
            <a:picLocks noChangeAspect="1"/>
          </p:cNvPicPr>
          <p:nvPr/>
        </p:nvPicPr>
        <p:blipFill>
          <a:blip r:embed="rId3"/>
          <a:stretch>
            <a:fillRect/>
          </a:stretch>
        </p:blipFill>
        <p:spPr>
          <a:xfrm>
            <a:off x="3788756" y="2771479"/>
            <a:ext cx="1661372" cy="2183152"/>
          </a:xfrm>
          <a:prstGeom prst="rect">
            <a:avLst/>
          </a:prstGeom>
        </p:spPr>
      </p:pic>
      <p:pic>
        <p:nvPicPr>
          <p:cNvPr id="10" name="Picture 9">
            <a:extLst>
              <a:ext uri="{FF2B5EF4-FFF2-40B4-BE49-F238E27FC236}">
                <a16:creationId xmlns:a16="http://schemas.microsoft.com/office/drawing/2014/main" id="{4984B2B6-11EB-B9B7-8D53-DA301C47BB8B}"/>
              </a:ext>
            </a:extLst>
          </p:cNvPr>
          <p:cNvPicPr>
            <a:picLocks noChangeAspect="1"/>
          </p:cNvPicPr>
          <p:nvPr/>
        </p:nvPicPr>
        <p:blipFill>
          <a:blip r:embed="rId4"/>
          <a:stretch>
            <a:fillRect/>
          </a:stretch>
        </p:blipFill>
        <p:spPr>
          <a:xfrm>
            <a:off x="6861027" y="2759161"/>
            <a:ext cx="1659067" cy="2207786"/>
          </a:xfrm>
          <a:prstGeom prst="rect">
            <a:avLst/>
          </a:prstGeom>
        </p:spPr>
      </p:pic>
    </p:spTree>
    <p:extLst>
      <p:ext uri="{BB962C8B-B14F-4D97-AF65-F5344CB8AC3E}">
        <p14:creationId xmlns:p14="http://schemas.microsoft.com/office/powerpoint/2010/main" val="2098243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20D73F-1548-14FB-2F56-DA1A94FF7834}"/>
              </a:ext>
            </a:extLst>
          </p:cNvPr>
          <p:cNvSpPr txBox="1"/>
          <p:nvPr/>
        </p:nvSpPr>
        <p:spPr>
          <a:xfrm>
            <a:off x="0" y="819713"/>
            <a:ext cx="9144000" cy="3416320"/>
          </a:xfrm>
          <a:prstGeom prst="rect">
            <a:avLst/>
          </a:prstGeom>
          <a:noFill/>
        </p:spPr>
        <p:txBody>
          <a:bodyPr wrap="square">
            <a:spAutoFit/>
          </a:bodyPr>
          <a:lstStyle/>
          <a:p>
            <a:pPr algn="ctr"/>
            <a:r>
              <a:rPr lang="en-US" sz="2400">
                <a:latin typeface="Arial" panose="020B0604020202020204" pitchFamily="34" charset="0"/>
                <a:cs typeface="Arial" panose="020B0604020202020204" pitchFamily="34" charset="0"/>
              </a:rPr>
              <a:t>Safety rules are specific expectations.</a:t>
            </a:r>
          </a:p>
          <a:p>
            <a:pPr algn="ctr"/>
            <a:endParaRPr lang="en-US" sz="2400">
              <a:latin typeface="Arial" panose="020B0604020202020204" pitchFamily="34" charset="0"/>
              <a:cs typeface="Arial" panose="020B0604020202020204" pitchFamily="34" charset="0"/>
            </a:endParaRPr>
          </a:p>
          <a:p>
            <a:pPr algn="ctr"/>
            <a:r>
              <a:rPr lang="en-US" sz="2400">
                <a:latin typeface="Arial" panose="020B0604020202020204" pitchFamily="34" charset="0"/>
                <a:cs typeface="Arial" panose="020B0604020202020204" pitchFamily="34" charset="0"/>
              </a:rPr>
              <a:t>Safety rules are statements direct in nature like:</a:t>
            </a:r>
          </a:p>
          <a:p>
            <a:pPr algn="ctr"/>
            <a:endParaRPr lang="en-US" sz="2400">
              <a:latin typeface="Arial" panose="020B0604020202020204" pitchFamily="34" charset="0"/>
              <a:cs typeface="Arial" panose="020B0604020202020204" pitchFamily="34" charset="0"/>
            </a:endParaRPr>
          </a:p>
          <a:p>
            <a:pPr algn="ctr"/>
            <a:r>
              <a:rPr lang="en-US" sz="2400">
                <a:latin typeface="Arial" panose="020B0604020202020204" pitchFamily="34" charset="0"/>
                <a:cs typeface="Arial" panose="020B0604020202020204" pitchFamily="34" charset="0"/>
              </a:rPr>
              <a:t>“Wear your seat belt when driving or riding in any vehicle used for work-related purposes.”</a:t>
            </a:r>
          </a:p>
          <a:p>
            <a:pPr algn="ctr"/>
            <a:r>
              <a:rPr lang="en-US" sz="2400">
                <a:latin typeface="Arial" panose="020B0604020202020204" pitchFamily="34" charset="0"/>
                <a:cs typeface="Arial" panose="020B0604020202020204" pitchFamily="34" charset="0"/>
              </a:rPr>
              <a:t>Or</a:t>
            </a:r>
          </a:p>
          <a:p>
            <a:pPr algn="ctr"/>
            <a:r>
              <a:rPr lang="en-US" sz="2400">
                <a:latin typeface="Arial" panose="020B0604020202020204" pitchFamily="34" charset="0"/>
                <a:cs typeface="Arial" panose="020B0604020202020204" pitchFamily="34" charset="0"/>
              </a:rPr>
              <a:t>“Use the provided push stick to feed lumber through table saw no. 6.”</a:t>
            </a:r>
          </a:p>
        </p:txBody>
      </p:sp>
    </p:spTree>
    <p:extLst>
      <p:ext uri="{BB962C8B-B14F-4D97-AF65-F5344CB8AC3E}">
        <p14:creationId xmlns:p14="http://schemas.microsoft.com/office/powerpoint/2010/main" val="271908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DA0AC0-C9B7-8F9D-2AFC-54FD3B0098B2}"/>
              </a:ext>
            </a:extLst>
          </p:cNvPr>
          <p:cNvSpPr txBox="1"/>
          <p:nvPr/>
        </p:nvSpPr>
        <p:spPr>
          <a:xfrm>
            <a:off x="338184" y="762321"/>
            <a:ext cx="8467633" cy="3785652"/>
          </a:xfrm>
          <a:prstGeom prst="rect">
            <a:avLst/>
          </a:prstGeom>
          <a:noFill/>
        </p:spPr>
        <p:txBody>
          <a:bodyPr wrap="square">
            <a:spAutoFit/>
          </a:bodyPr>
          <a:lstStyle/>
          <a:p>
            <a:pPr algn="ctr"/>
            <a:endParaRPr lang="en-US" sz="2400">
              <a:latin typeface="Arial" panose="020B0604020202020204" pitchFamily="34" charset="0"/>
              <a:cs typeface="Arial" panose="020B0604020202020204" pitchFamily="34" charset="0"/>
            </a:endParaRPr>
          </a:p>
          <a:p>
            <a:pPr algn="ctr"/>
            <a:r>
              <a:rPr lang="en-US" sz="2400">
                <a:latin typeface="Arial" panose="020B0604020202020204" pitchFamily="34" charset="0"/>
                <a:cs typeface="Arial" panose="020B0604020202020204" pitchFamily="34" charset="0"/>
              </a:rPr>
              <a:t>Safety rules are NOT generalizations, or vague non-specific, or unachievable statements like:</a:t>
            </a:r>
          </a:p>
          <a:p>
            <a:pPr algn="ctr"/>
            <a:r>
              <a:rPr lang="en-US" sz="2400">
                <a:latin typeface="Arial" panose="020B0604020202020204" pitchFamily="34" charset="0"/>
                <a:cs typeface="Arial" panose="020B0604020202020204" pitchFamily="34" charset="0"/>
              </a:rPr>
              <a:t>“Lift safely”</a:t>
            </a:r>
          </a:p>
          <a:p>
            <a:pPr algn="ctr"/>
            <a:r>
              <a:rPr lang="en-US" sz="2400">
                <a:latin typeface="Arial" panose="020B0604020202020204" pitchFamily="34" charset="0"/>
                <a:cs typeface="Arial" panose="020B0604020202020204" pitchFamily="34" charset="0"/>
              </a:rPr>
              <a:t>Or</a:t>
            </a:r>
          </a:p>
          <a:p>
            <a:pPr algn="ctr"/>
            <a:r>
              <a:rPr lang="en-US" sz="2400">
                <a:latin typeface="Arial" panose="020B0604020202020204" pitchFamily="34" charset="0"/>
                <a:cs typeface="Arial" panose="020B0604020202020204" pitchFamily="34" charset="0"/>
              </a:rPr>
              <a:t>“Drive safely”</a:t>
            </a:r>
          </a:p>
          <a:p>
            <a:pPr algn="ctr"/>
            <a:r>
              <a:rPr lang="en-US" sz="2400">
                <a:latin typeface="Arial" panose="020B0604020202020204" pitchFamily="34" charset="0"/>
                <a:cs typeface="Arial" panose="020B0604020202020204" pitchFamily="34" charset="0"/>
              </a:rPr>
              <a:t>Or</a:t>
            </a:r>
          </a:p>
          <a:p>
            <a:pPr algn="ctr"/>
            <a:r>
              <a:rPr lang="en-US" sz="2400">
                <a:latin typeface="Arial" panose="020B0604020202020204" pitchFamily="34" charset="0"/>
                <a:cs typeface="Arial" panose="020B0604020202020204" pitchFamily="34" charset="0"/>
              </a:rPr>
              <a:t>“Follow all OSHA standards”</a:t>
            </a:r>
          </a:p>
          <a:p>
            <a:pPr algn="ctr"/>
            <a:r>
              <a:rPr lang="en-US" sz="2400">
                <a:latin typeface="Arial" panose="020B0604020202020204" pitchFamily="34" charset="0"/>
                <a:cs typeface="Arial" panose="020B0604020202020204" pitchFamily="34" charset="0"/>
              </a:rPr>
              <a:t>Or</a:t>
            </a:r>
          </a:p>
          <a:p>
            <a:pPr algn="ctr"/>
            <a:r>
              <a:rPr lang="en-US" sz="2400">
                <a:latin typeface="Arial" panose="020B0604020202020204" pitchFamily="34" charset="0"/>
                <a:cs typeface="Arial" panose="020B0604020202020204" pitchFamily="34" charset="0"/>
              </a:rPr>
              <a:t>“Follow the law”</a:t>
            </a:r>
          </a:p>
        </p:txBody>
      </p:sp>
    </p:spTree>
    <p:extLst>
      <p:ext uri="{BB962C8B-B14F-4D97-AF65-F5344CB8AC3E}">
        <p14:creationId xmlns:p14="http://schemas.microsoft.com/office/powerpoint/2010/main" val="4216791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EB95557-740D-4AA4-B6C3-EBE3BDF71122}"/>
              </a:ext>
            </a:extLst>
          </p:cNvPr>
          <p:cNvSpPr/>
          <p:nvPr/>
        </p:nvSpPr>
        <p:spPr>
          <a:xfrm>
            <a:off x="187358" y="96622"/>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Arial" panose="020B0604020202020204" pitchFamily="34" charset="0"/>
                <a:cs typeface="Arial" panose="020B0604020202020204" pitchFamily="34" charset="0"/>
              </a:rPr>
              <a:t>OVERALL CITY SAFETY PLAN</a:t>
            </a:r>
          </a:p>
        </p:txBody>
      </p:sp>
      <p:pic>
        <p:nvPicPr>
          <p:cNvPr id="4" name="Picture 3">
            <a:extLst>
              <a:ext uri="{FF2B5EF4-FFF2-40B4-BE49-F238E27FC236}">
                <a16:creationId xmlns:a16="http://schemas.microsoft.com/office/drawing/2014/main" id="{02BB77F9-6692-1B36-6082-212F7F7D2132}"/>
              </a:ext>
            </a:extLst>
          </p:cNvPr>
          <p:cNvPicPr>
            <a:picLocks noChangeAspect="1"/>
          </p:cNvPicPr>
          <p:nvPr/>
        </p:nvPicPr>
        <p:blipFill>
          <a:blip r:embed="rId2"/>
          <a:stretch>
            <a:fillRect/>
          </a:stretch>
        </p:blipFill>
        <p:spPr>
          <a:xfrm>
            <a:off x="655188" y="2771479"/>
            <a:ext cx="1659067" cy="2183152"/>
          </a:xfrm>
          <a:prstGeom prst="rect">
            <a:avLst/>
          </a:prstGeom>
          <a:ln>
            <a:solidFill>
              <a:srgbClr val="001E45"/>
            </a:solidFill>
          </a:ln>
        </p:spPr>
      </p:pic>
      <p:sp>
        <p:nvSpPr>
          <p:cNvPr id="3" name="TextBox 2">
            <a:extLst>
              <a:ext uri="{FF2B5EF4-FFF2-40B4-BE49-F238E27FC236}">
                <a16:creationId xmlns:a16="http://schemas.microsoft.com/office/drawing/2014/main" id="{FEB2259B-ABF0-7415-C91F-CCA84737F32B}"/>
              </a:ext>
            </a:extLst>
          </p:cNvPr>
          <p:cNvSpPr txBox="1"/>
          <p:nvPr/>
        </p:nvSpPr>
        <p:spPr>
          <a:xfrm>
            <a:off x="3136165" y="96623"/>
            <a:ext cx="5675326" cy="4770537"/>
          </a:xfrm>
          <a:prstGeom prst="rect">
            <a:avLst/>
          </a:prstGeom>
          <a:noFill/>
        </p:spPr>
        <p:txBody>
          <a:bodyPr wrap="square" rtlCol="0">
            <a:spAutoFit/>
          </a:bodyPr>
          <a:lstStyle/>
          <a:p>
            <a:pPr marL="285750" indent="-285750">
              <a:buFont typeface="Wingdings" panose="05000000000000000000" pitchFamily="2" charset="2"/>
              <a:buChar char="ü"/>
            </a:pPr>
            <a:r>
              <a:rPr lang="en-US" sz="2400">
                <a:latin typeface="Arial" panose="020B0604020202020204" pitchFamily="34" charset="0"/>
                <a:cs typeface="Arial" panose="020B0604020202020204" pitchFamily="34" charset="0"/>
              </a:rPr>
              <a:t>Seat Belt Policy</a:t>
            </a:r>
          </a:p>
          <a:p>
            <a:pPr marL="285750" indent="-285750">
              <a:buFont typeface="Wingdings" panose="05000000000000000000" pitchFamily="2" charset="2"/>
              <a:buChar char="ü"/>
            </a:pPr>
            <a:r>
              <a:rPr lang="en-US" sz="2400">
                <a:latin typeface="Arial" panose="020B0604020202020204" pitchFamily="34" charset="0"/>
                <a:cs typeface="Arial" panose="020B0604020202020204" pitchFamily="34" charset="0"/>
              </a:rPr>
              <a:t>Drug-Free Workplaces Policy</a:t>
            </a:r>
          </a:p>
          <a:p>
            <a:pPr marL="285750" indent="-285750">
              <a:buFont typeface="Wingdings" panose="05000000000000000000" pitchFamily="2" charset="2"/>
              <a:buChar char="ü"/>
            </a:pPr>
            <a:r>
              <a:rPr lang="en-US" sz="2400">
                <a:latin typeface="Arial" panose="020B0604020202020204" pitchFamily="34" charset="0"/>
                <a:cs typeface="Arial" panose="020B0604020202020204" pitchFamily="34" charset="0"/>
              </a:rPr>
              <a:t>Injury / Incident Reporting Procedure</a:t>
            </a:r>
          </a:p>
          <a:p>
            <a:pPr marL="285750" indent="-285750">
              <a:buFont typeface="Wingdings" panose="05000000000000000000" pitchFamily="2" charset="2"/>
              <a:buChar char="ü"/>
            </a:pPr>
            <a:r>
              <a:rPr lang="en-US" sz="2400">
                <a:latin typeface="Arial" panose="020B0604020202020204" pitchFamily="34" charset="0"/>
                <a:cs typeface="Arial" panose="020B0604020202020204" pitchFamily="34" charset="0"/>
              </a:rPr>
              <a:t>Safe Driving Rules</a:t>
            </a:r>
          </a:p>
          <a:p>
            <a:pPr marL="285750" indent="-285750">
              <a:buFont typeface="Wingdings" panose="05000000000000000000" pitchFamily="2" charset="2"/>
              <a:buChar char="ü"/>
            </a:pPr>
            <a:endParaRPr lang="en-US" sz="240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400">
                <a:latin typeface="Arial" panose="020B0604020202020204" pitchFamily="34" charset="0"/>
                <a:cs typeface="Arial" panose="020B0604020202020204" pitchFamily="34" charset="0"/>
              </a:rPr>
              <a:t>These all apply to:</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Police</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Fire</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Public Works</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Electric</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Water-Wastewater</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Parks</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Cemetery </a:t>
            </a:r>
          </a:p>
          <a:p>
            <a:pPr marL="742950" lvl="1" indent="-285750">
              <a:buFont typeface="Wingdings" panose="05000000000000000000" pitchFamily="2" charset="2"/>
              <a:buChar char="ü"/>
            </a:pPr>
            <a:r>
              <a:rPr lang="en-US" sz="2000">
                <a:latin typeface="Arial" panose="020B0604020202020204" pitchFamily="34" charset="0"/>
                <a:cs typeface="Arial" panose="020B0604020202020204" pitchFamily="34" charset="0"/>
              </a:rPr>
              <a:t>Airport</a:t>
            </a:r>
          </a:p>
        </p:txBody>
      </p:sp>
    </p:spTree>
    <p:extLst>
      <p:ext uri="{BB962C8B-B14F-4D97-AF65-F5344CB8AC3E}">
        <p14:creationId xmlns:p14="http://schemas.microsoft.com/office/powerpoint/2010/main" val="4288631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0072D3B-6B99-8EF7-9A24-71A6F24A0075}"/>
              </a:ext>
            </a:extLst>
          </p:cNvPr>
          <p:cNvSpPr/>
          <p:nvPr/>
        </p:nvSpPr>
        <p:spPr>
          <a:xfrm>
            <a:off x="113374" y="76353"/>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SAFETY RULES FOR MAJOR JOBS, PROCESS, TASKS, DUTIES</a:t>
            </a:r>
          </a:p>
        </p:txBody>
      </p:sp>
      <p:pic>
        <p:nvPicPr>
          <p:cNvPr id="3" name="Picture 2">
            <a:extLst>
              <a:ext uri="{FF2B5EF4-FFF2-40B4-BE49-F238E27FC236}">
                <a16:creationId xmlns:a16="http://schemas.microsoft.com/office/drawing/2014/main" id="{6E3978AD-A0DB-0917-3AFB-9E3770DA0417}"/>
              </a:ext>
            </a:extLst>
          </p:cNvPr>
          <p:cNvPicPr>
            <a:picLocks noChangeAspect="1"/>
          </p:cNvPicPr>
          <p:nvPr/>
        </p:nvPicPr>
        <p:blipFill>
          <a:blip r:embed="rId2"/>
          <a:stretch>
            <a:fillRect/>
          </a:stretch>
        </p:blipFill>
        <p:spPr>
          <a:xfrm>
            <a:off x="627493" y="2772475"/>
            <a:ext cx="1661372" cy="2183152"/>
          </a:xfrm>
          <a:prstGeom prst="rect">
            <a:avLst/>
          </a:prstGeom>
          <a:ln>
            <a:solidFill>
              <a:srgbClr val="001E45"/>
            </a:solidFill>
          </a:ln>
        </p:spPr>
      </p:pic>
      <p:pic>
        <p:nvPicPr>
          <p:cNvPr id="4" name="Picture 2">
            <a:extLst>
              <a:ext uri="{FF2B5EF4-FFF2-40B4-BE49-F238E27FC236}">
                <a16:creationId xmlns:a16="http://schemas.microsoft.com/office/drawing/2014/main" id="{815B8D64-BDA2-C089-3607-24A1FC79F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161" y="76353"/>
            <a:ext cx="6153466" cy="345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779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413A066-3A00-8CCB-2B7C-E93FFB38C190}"/>
              </a:ext>
            </a:extLst>
          </p:cNvPr>
          <p:cNvSpPr/>
          <p:nvPr/>
        </p:nvSpPr>
        <p:spPr>
          <a:xfrm>
            <a:off x="59357" y="80971"/>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Arial" panose="020B0604020202020204" pitchFamily="34" charset="0"/>
                <a:cs typeface="Arial" panose="020B0604020202020204" pitchFamily="34" charset="0"/>
              </a:rPr>
              <a:t>MACHINE, TOOL OR JOB-SPECIFC RULES</a:t>
            </a:r>
          </a:p>
        </p:txBody>
      </p:sp>
      <p:pic>
        <p:nvPicPr>
          <p:cNvPr id="3" name="Picture 2">
            <a:extLst>
              <a:ext uri="{FF2B5EF4-FFF2-40B4-BE49-F238E27FC236}">
                <a16:creationId xmlns:a16="http://schemas.microsoft.com/office/drawing/2014/main" id="{D29FC48B-9095-D9C4-5637-9D282C0E59C3}"/>
              </a:ext>
            </a:extLst>
          </p:cNvPr>
          <p:cNvPicPr>
            <a:picLocks noChangeAspect="1"/>
          </p:cNvPicPr>
          <p:nvPr/>
        </p:nvPicPr>
        <p:blipFill>
          <a:blip r:embed="rId2"/>
          <a:stretch>
            <a:fillRect/>
          </a:stretch>
        </p:blipFill>
        <p:spPr>
          <a:xfrm>
            <a:off x="460228" y="2766718"/>
            <a:ext cx="1659067" cy="2207786"/>
          </a:xfrm>
          <a:prstGeom prst="rect">
            <a:avLst/>
          </a:prstGeom>
          <a:ln>
            <a:solidFill>
              <a:srgbClr val="001E45"/>
            </a:solidFill>
          </a:ln>
        </p:spPr>
      </p:pic>
      <p:pic>
        <p:nvPicPr>
          <p:cNvPr id="5" name="Picture 4">
            <a:extLst>
              <a:ext uri="{FF2B5EF4-FFF2-40B4-BE49-F238E27FC236}">
                <a16:creationId xmlns:a16="http://schemas.microsoft.com/office/drawing/2014/main" id="{26362B0D-094C-6C40-6817-198EED1A0706}"/>
              </a:ext>
            </a:extLst>
          </p:cNvPr>
          <p:cNvPicPr>
            <a:picLocks noChangeAspect="1"/>
          </p:cNvPicPr>
          <p:nvPr/>
        </p:nvPicPr>
        <p:blipFill>
          <a:blip r:embed="rId3"/>
          <a:stretch>
            <a:fillRect/>
          </a:stretch>
        </p:blipFill>
        <p:spPr>
          <a:xfrm>
            <a:off x="2995888" y="264745"/>
            <a:ext cx="3152224" cy="2376782"/>
          </a:xfrm>
          <a:prstGeom prst="rect">
            <a:avLst/>
          </a:prstGeom>
        </p:spPr>
      </p:pic>
      <p:pic>
        <p:nvPicPr>
          <p:cNvPr id="7" name="Picture 6">
            <a:extLst>
              <a:ext uri="{FF2B5EF4-FFF2-40B4-BE49-F238E27FC236}">
                <a16:creationId xmlns:a16="http://schemas.microsoft.com/office/drawing/2014/main" id="{4424270D-AC58-1388-CCB9-C553B7A36926}"/>
              </a:ext>
            </a:extLst>
          </p:cNvPr>
          <p:cNvPicPr>
            <a:picLocks noChangeAspect="1"/>
          </p:cNvPicPr>
          <p:nvPr/>
        </p:nvPicPr>
        <p:blipFill>
          <a:blip r:embed="rId4"/>
          <a:stretch>
            <a:fillRect/>
          </a:stretch>
        </p:blipFill>
        <p:spPr>
          <a:xfrm>
            <a:off x="5730457" y="2436284"/>
            <a:ext cx="3284375" cy="2593860"/>
          </a:xfrm>
          <a:prstGeom prst="rect">
            <a:avLst/>
          </a:prstGeom>
        </p:spPr>
      </p:pic>
    </p:spTree>
    <p:extLst>
      <p:ext uri="{BB962C8B-B14F-4D97-AF65-F5344CB8AC3E}">
        <p14:creationId xmlns:p14="http://schemas.microsoft.com/office/powerpoint/2010/main" val="340199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29AC7D-218D-30A3-659C-B8F90BAAA2A6}"/>
              </a:ext>
            </a:extLst>
          </p:cNvPr>
          <p:cNvPicPr>
            <a:picLocks noChangeAspect="1"/>
          </p:cNvPicPr>
          <p:nvPr/>
        </p:nvPicPr>
        <p:blipFill>
          <a:blip r:embed="rId2"/>
          <a:stretch>
            <a:fillRect/>
          </a:stretch>
        </p:blipFill>
        <p:spPr>
          <a:xfrm>
            <a:off x="2026920" y="416150"/>
            <a:ext cx="4983480" cy="2440968"/>
          </a:xfrm>
          <a:prstGeom prst="rect">
            <a:avLst/>
          </a:prstGeom>
        </p:spPr>
      </p:pic>
      <p:sp>
        <p:nvSpPr>
          <p:cNvPr id="6" name="Oval 5">
            <a:extLst>
              <a:ext uri="{FF2B5EF4-FFF2-40B4-BE49-F238E27FC236}">
                <a16:creationId xmlns:a16="http://schemas.microsoft.com/office/drawing/2014/main" id="{41A2F9D2-1AA1-180E-24FA-27CB8D22915A}"/>
              </a:ext>
            </a:extLst>
          </p:cNvPr>
          <p:cNvSpPr/>
          <p:nvPr/>
        </p:nvSpPr>
        <p:spPr>
          <a:xfrm>
            <a:off x="30480" y="2319315"/>
            <a:ext cx="3703320" cy="25374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MACHINE OPERATIONS SAFETY RULES</a:t>
            </a:r>
          </a:p>
        </p:txBody>
      </p:sp>
      <p:sp>
        <p:nvSpPr>
          <p:cNvPr id="7" name="Oval 6">
            <a:extLst>
              <a:ext uri="{FF2B5EF4-FFF2-40B4-BE49-F238E27FC236}">
                <a16:creationId xmlns:a16="http://schemas.microsoft.com/office/drawing/2014/main" id="{933C482E-90C9-1D82-E1F6-385B3DAFBD71}"/>
              </a:ext>
            </a:extLst>
          </p:cNvPr>
          <p:cNvSpPr/>
          <p:nvPr/>
        </p:nvSpPr>
        <p:spPr>
          <a:xfrm>
            <a:off x="2720340" y="2319315"/>
            <a:ext cx="3703320" cy="25374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CHASSIS SAFETY RULES</a:t>
            </a:r>
          </a:p>
        </p:txBody>
      </p:sp>
      <p:sp>
        <p:nvSpPr>
          <p:cNvPr id="8" name="Oval 7">
            <a:extLst>
              <a:ext uri="{FF2B5EF4-FFF2-40B4-BE49-F238E27FC236}">
                <a16:creationId xmlns:a16="http://schemas.microsoft.com/office/drawing/2014/main" id="{74F3C0B4-50F6-1AFB-193F-95B8A2727E44}"/>
              </a:ext>
            </a:extLst>
          </p:cNvPr>
          <p:cNvSpPr/>
          <p:nvPr/>
        </p:nvSpPr>
        <p:spPr>
          <a:xfrm>
            <a:off x="5440680" y="2189890"/>
            <a:ext cx="3703320" cy="25374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SAFE DRIVING SAFETY RULES</a:t>
            </a:r>
          </a:p>
        </p:txBody>
      </p:sp>
    </p:spTree>
    <p:extLst>
      <p:ext uri="{BB962C8B-B14F-4D97-AF65-F5344CB8AC3E}">
        <p14:creationId xmlns:p14="http://schemas.microsoft.com/office/powerpoint/2010/main" val="2441877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7DB27-4CEA-6890-BCCB-C906B1B42C5E}"/>
              </a:ext>
            </a:extLst>
          </p:cNvPr>
          <p:cNvPicPr>
            <a:picLocks noChangeAspect="1"/>
          </p:cNvPicPr>
          <p:nvPr/>
        </p:nvPicPr>
        <p:blipFill>
          <a:blip r:embed="rId2"/>
          <a:stretch>
            <a:fillRect/>
          </a:stretch>
        </p:blipFill>
        <p:spPr>
          <a:xfrm>
            <a:off x="60203" y="715921"/>
            <a:ext cx="2886935" cy="3749751"/>
          </a:xfrm>
          <a:prstGeom prst="rect">
            <a:avLst/>
          </a:prstGeom>
          <a:ln>
            <a:solidFill>
              <a:schemeClr val="accent1"/>
            </a:solidFill>
          </a:ln>
        </p:spPr>
      </p:pic>
      <p:pic>
        <p:nvPicPr>
          <p:cNvPr id="3" name="Picture 2">
            <a:extLst>
              <a:ext uri="{FF2B5EF4-FFF2-40B4-BE49-F238E27FC236}">
                <a16:creationId xmlns:a16="http://schemas.microsoft.com/office/drawing/2014/main" id="{3B03111C-638F-CD5F-E7C0-590E01802EC2}"/>
              </a:ext>
            </a:extLst>
          </p:cNvPr>
          <p:cNvPicPr>
            <a:picLocks noChangeAspect="1"/>
          </p:cNvPicPr>
          <p:nvPr/>
        </p:nvPicPr>
        <p:blipFill>
          <a:blip r:embed="rId3"/>
          <a:stretch>
            <a:fillRect/>
          </a:stretch>
        </p:blipFill>
        <p:spPr>
          <a:xfrm>
            <a:off x="6134024" y="815152"/>
            <a:ext cx="2918620" cy="3749751"/>
          </a:xfrm>
          <a:prstGeom prst="rect">
            <a:avLst/>
          </a:prstGeom>
          <a:ln>
            <a:solidFill>
              <a:schemeClr val="accent1"/>
            </a:solidFill>
          </a:ln>
        </p:spPr>
      </p:pic>
      <p:sp>
        <p:nvSpPr>
          <p:cNvPr id="4" name="TextBox 3">
            <a:extLst>
              <a:ext uri="{FF2B5EF4-FFF2-40B4-BE49-F238E27FC236}">
                <a16:creationId xmlns:a16="http://schemas.microsoft.com/office/drawing/2014/main" id="{5F329769-6BB4-08CD-B62C-4E68FFDA93C9}"/>
              </a:ext>
            </a:extLst>
          </p:cNvPr>
          <p:cNvSpPr txBox="1"/>
          <p:nvPr/>
        </p:nvSpPr>
        <p:spPr>
          <a:xfrm>
            <a:off x="2947138" y="113411"/>
            <a:ext cx="3186886" cy="4801314"/>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Inspections PROVE if the safety plan is working.</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Document Self-Inspection Findings.</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Document corrective action, </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ALWAYS document when no corrective action is needed.</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Employee recognition is a MUST.</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Publish all findings.</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Assign a $$$ value.</a:t>
            </a:r>
          </a:p>
        </p:txBody>
      </p:sp>
    </p:spTree>
    <p:extLst>
      <p:ext uri="{BB962C8B-B14F-4D97-AF65-F5344CB8AC3E}">
        <p14:creationId xmlns:p14="http://schemas.microsoft.com/office/powerpoint/2010/main" val="3259403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a:extLst>
              <a:ext uri="{FF2B5EF4-FFF2-40B4-BE49-F238E27FC236}">
                <a16:creationId xmlns:a16="http://schemas.microsoft.com/office/drawing/2014/main" id="{09BF09D0-3AB0-4986-9C12-7FDFB3A1C8AC}"/>
              </a:ext>
            </a:extLst>
          </p:cNvPr>
          <p:cNvSpPr txBox="1">
            <a:spLocks noChangeArrowheads="1"/>
          </p:cNvSpPr>
          <p:nvPr/>
        </p:nvSpPr>
        <p:spPr bwMode="auto">
          <a:xfrm>
            <a:off x="994174" y="399353"/>
            <a:ext cx="8034348" cy="434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514350" indent="-5143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ALL Management Commitment (</a:t>
            </a:r>
            <a:r>
              <a:rPr lang="en-US" altLang="en-US" sz="1800" b="1">
                <a:solidFill>
                  <a:prstClr val="black"/>
                </a:solidFill>
                <a:latin typeface="Arial" panose="020B0604020202020204" pitchFamily="34" charset="0"/>
              </a:rPr>
              <a:t>Top and Middle Mgmt.</a:t>
            </a:r>
            <a:r>
              <a:rPr lang="en-US" altLang="en-US" sz="2100" b="1">
                <a:solidFill>
                  <a:prstClr val="black"/>
                </a:solidFill>
                <a:latin typeface="Arial" panose="020B0604020202020204" pitchFamily="34" charset="0"/>
              </a:rPr>
              <a:t>)</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Understand Your Costs – EMR, Premium, Claims</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Develop, Communicate, Enforce Focused Safety Rules</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Hold Regular Safety Education &amp; Provide Training</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Perform Documented Corrective Action</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Inspect Jobsites, Tools, Machines, Premises, and Vehicles	</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Enforce a Drug-Free Workplace (NH &amp; PA)</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Enforce a Written Seat Belt Policy – All Employees</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Enforce Written Distracted Work / Driving Policy</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New Hires – Provide Training and Set Expectations</a:t>
            </a:r>
          </a:p>
          <a:p>
            <a:pPr marL="385763" indent="-385763" defTabSz="342900">
              <a:buFont typeface="Calibri" panose="020F0502020204030204" pitchFamily="34" charset="0"/>
              <a:buAutoNum type="arabicPeriod"/>
              <a:defRPr/>
            </a:pPr>
            <a:r>
              <a:rPr lang="en-US" altLang="en-US" sz="2100" b="1">
                <a:solidFill>
                  <a:prstClr val="black"/>
                </a:solidFill>
                <a:latin typeface="Arial" panose="020B0604020202020204" pitchFamily="34" charset="0"/>
              </a:rPr>
              <a:t>New Hires – Post-Offer Employment Physicals</a:t>
            </a:r>
          </a:p>
        </p:txBody>
      </p:sp>
      <p:sp>
        <p:nvSpPr>
          <p:cNvPr id="7" name="Title 5">
            <a:extLst>
              <a:ext uri="{FF2B5EF4-FFF2-40B4-BE49-F238E27FC236}">
                <a16:creationId xmlns:a16="http://schemas.microsoft.com/office/drawing/2014/main" id="{DFBE6B2E-B95D-4714-B06A-152990800E39}"/>
              </a:ext>
            </a:extLst>
          </p:cNvPr>
          <p:cNvSpPr>
            <a:spLocks noGrp="1"/>
          </p:cNvSpPr>
          <p:nvPr>
            <p:ph type="title"/>
          </p:nvPr>
        </p:nvSpPr>
        <p:spPr>
          <a:xfrm rot="5400000">
            <a:off x="-2074663" y="2074666"/>
            <a:ext cx="5143500" cy="994172"/>
          </a:xfrm>
        </p:spPr>
        <p:txBody>
          <a:bodyPr/>
          <a:lstStyle/>
          <a:p>
            <a:pPr algn="ctr">
              <a:defRPr/>
            </a:pPr>
            <a:r>
              <a:rPr lang="en-US"/>
              <a:t>SAFETY MUST-HAVES</a:t>
            </a:r>
            <a:r>
              <a:t> </a:t>
            </a:r>
          </a:p>
        </p:txBody>
      </p:sp>
    </p:spTree>
    <p:custDataLst>
      <p:tags r:id="rId1"/>
    </p:custDataLst>
    <p:extLst>
      <p:ext uri="{BB962C8B-B14F-4D97-AF65-F5344CB8AC3E}">
        <p14:creationId xmlns:p14="http://schemas.microsoft.com/office/powerpoint/2010/main" val="3123699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05ED-1185-40A8-8CC1-AA2A406D7DB7}"/>
              </a:ext>
            </a:extLst>
          </p:cNvPr>
          <p:cNvSpPr>
            <a:spLocks noGrp="1"/>
          </p:cNvSpPr>
          <p:nvPr>
            <p:ph type="title"/>
          </p:nvPr>
        </p:nvSpPr>
        <p:spPr>
          <a:xfrm>
            <a:off x="332295" y="529464"/>
            <a:ext cx="8183055" cy="1329973"/>
          </a:xfrm>
        </p:spPr>
        <p:txBody>
          <a:bodyPr>
            <a:normAutofit fontScale="90000"/>
          </a:bodyPr>
          <a:lstStyle/>
          <a:p>
            <a:r>
              <a:rPr lang="en-US"/>
              <a:t>Each safety rule matters…</a:t>
            </a:r>
            <a:br>
              <a:rPr lang="en-US"/>
            </a:br>
            <a:r>
              <a:rPr lang="en-US"/>
              <a:t>The only way to make a safety rule effective:</a:t>
            </a:r>
          </a:p>
        </p:txBody>
      </p:sp>
      <p:sp>
        <p:nvSpPr>
          <p:cNvPr id="3" name="Content Placeholder 2">
            <a:extLst>
              <a:ext uri="{FF2B5EF4-FFF2-40B4-BE49-F238E27FC236}">
                <a16:creationId xmlns:a16="http://schemas.microsoft.com/office/drawing/2014/main" id="{A3D093B5-CDC2-4825-996E-E4B8D7CCC45E}"/>
              </a:ext>
            </a:extLst>
          </p:cNvPr>
          <p:cNvSpPr>
            <a:spLocks noGrp="1"/>
          </p:cNvSpPr>
          <p:nvPr>
            <p:ph idx="1"/>
          </p:nvPr>
        </p:nvSpPr>
        <p:spPr>
          <a:xfrm>
            <a:off x="268664" y="2128101"/>
            <a:ext cx="8797363" cy="1992933"/>
          </a:xfrm>
        </p:spPr>
        <p:txBody>
          <a:bodyPr/>
          <a:lstStyle/>
          <a:p>
            <a:pPr>
              <a:buFont typeface="Wingdings" panose="05000000000000000000" pitchFamily="2" charset="2"/>
              <a:buChar char="ü"/>
            </a:pPr>
            <a:r>
              <a:rPr lang="en-US"/>
              <a:t>The written rules focused appropriately…</a:t>
            </a:r>
          </a:p>
          <a:p>
            <a:pPr>
              <a:buFont typeface="Wingdings" panose="05000000000000000000" pitchFamily="2" charset="2"/>
              <a:buChar char="ü"/>
            </a:pPr>
            <a:r>
              <a:rPr lang="en-US"/>
              <a:t>Followed by education and training on those rules…</a:t>
            </a:r>
          </a:p>
          <a:p>
            <a:pPr>
              <a:buFont typeface="Wingdings" panose="05000000000000000000" pitchFamily="2" charset="2"/>
              <a:buChar char="ü"/>
            </a:pPr>
            <a:r>
              <a:rPr lang="en-US"/>
              <a:t>Followed by auditing to verify / validate the rules are being followed…</a:t>
            </a:r>
          </a:p>
          <a:p>
            <a:pPr>
              <a:buFont typeface="Wingdings" panose="05000000000000000000" pitchFamily="2" charset="2"/>
              <a:buChar char="ü"/>
            </a:pPr>
            <a:r>
              <a:rPr lang="en-US"/>
              <a:t>Followed by documented corrective action / follow up / thank you…</a:t>
            </a:r>
          </a:p>
        </p:txBody>
      </p:sp>
    </p:spTree>
    <p:extLst>
      <p:ext uri="{BB962C8B-B14F-4D97-AF65-F5344CB8AC3E}">
        <p14:creationId xmlns:p14="http://schemas.microsoft.com/office/powerpoint/2010/main" val="2880047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6FAF51-C4AD-4C13-90EB-E817479285EE}"/>
              </a:ext>
            </a:extLst>
          </p:cNvPr>
          <p:cNvSpPr>
            <a:spLocks noGrp="1"/>
          </p:cNvSpPr>
          <p:nvPr>
            <p:ph type="subTitle" idx="1"/>
          </p:nvPr>
        </p:nvSpPr>
        <p:spPr>
          <a:xfrm>
            <a:off x="1" y="2955851"/>
            <a:ext cx="9144000" cy="1260099"/>
          </a:xfrm>
        </p:spPr>
        <p:txBody>
          <a:bodyPr>
            <a:noAutofit/>
          </a:bodyPr>
          <a:lstStyle/>
          <a:p>
            <a:r>
              <a:rPr lang="en-US" sz="3200" b="1">
                <a:solidFill>
                  <a:srgbClr val="F38827"/>
                </a:solidFill>
              </a:rPr>
              <a:t>That’s it!</a:t>
            </a:r>
          </a:p>
          <a:p>
            <a:r>
              <a:rPr lang="en-US" sz="3200" b="1">
                <a:solidFill>
                  <a:srgbClr val="F38827"/>
                </a:solidFill>
              </a:rPr>
              <a:t>Thank you!!!</a:t>
            </a:r>
          </a:p>
        </p:txBody>
      </p:sp>
      <p:sp>
        <p:nvSpPr>
          <p:cNvPr id="4" name="TextBox 3">
            <a:extLst>
              <a:ext uri="{FF2B5EF4-FFF2-40B4-BE49-F238E27FC236}">
                <a16:creationId xmlns:a16="http://schemas.microsoft.com/office/drawing/2014/main" id="{A0053FAB-A37C-4E6B-AD8E-0F77A5AFE92C}"/>
              </a:ext>
            </a:extLst>
          </p:cNvPr>
          <p:cNvSpPr txBox="1"/>
          <p:nvPr/>
        </p:nvSpPr>
        <p:spPr>
          <a:xfrm>
            <a:off x="236481" y="4477406"/>
            <a:ext cx="6227380" cy="430887"/>
          </a:xfrm>
          <a:prstGeom prst="rect">
            <a:avLst/>
          </a:prstGeom>
          <a:noFill/>
        </p:spPr>
        <p:txBody>
          <a:bodyPr wrap="square" rtlCol="0">
            <a:spAutoFit/>
          </a:bodyPr>
          <a:lstStyle/>
          <a:p>
            <a:r>
              <a:rPr lang="en-US" sz="2200" b="1">
                <a:solidFill>
                  <a:srgbClr val="001E45"/>
                </a:solidFill>
              </a:rPr>
              <a:t>Mark Woodward, Sr. Safety and Risk Trainer</a:t>
            </a:r>
          </a:p>
        </p:txBody>
      </p:sp>
    </p:spTree>
    <p:extLst>
      <p:ext uri="{BB962C8B-B14F-4D97-AF65-F5344CB8AC3E}">
        <p14:creationId xmlns:p14="http://schemas.microsoft.com/office/powerpoint/2010/main" val="353420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a:extLst>
              <a:ext uri="{FF2B5EF4-FFF2-40B4-BE49-F238E27FC236}">
                <a16:creationId xmlns:a16="http://schemas.microsoft.com/office/drawing/2014/main" id="{09BF09D0-3AB0-4986-9C12-7FDFB3A1C8AC}"/>
              </a:ext>
            </a:extLst>
          </p:cNvPr>
          <p:cNvSpPr txBox="1">
            <a:spLocks noChangeArrowheads="1"/>
          </p:cNvSpPr>
          <p:nvPr/>
        </p:nvSpPr>
        <p:spPr bwMode="auto">
          <a:xfrm>
            <a:off x="1124146" y="737548"/>
            <a:ext cx="8019854" cy="398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514350" indent="-5143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Calibri" panose="020F0502020204030204" pitchFamily="34" charset="0"/>
              <a:buAutoNum type="arabicPeriod"/>
            </a:pPr>
            <a:r>
              <a:rPr lang="en-US" altLang="en-US" sz="2100" b="1">
                <a:latin typeface="Arial" panose="020B0604020202020204" pitchFamily="34" charset="0"/>
              </a:rPr>
              <a:t>When was the last time your written safety &amp; work comp expectations were reviewed and signed?</a:t>
            </a:r>
          </a:p>
          <a:p>
            <a:pPr eaLnBrk="1" hangingPunct="1">
              <a:buFont typeface="Calibri" panose="020F0502020204030204" pitchFamily="34" charset="0"/>
              <a:buAutoNum type="arabicPeriod"/>
            </a:pPr>
            <a:endParaRPr lang="en-US" altLang="en-US" sz="2100" b="1">
              <a:latin typeface="Arial" panose="020B0604020202020204" pitchFamily="34" charset="0"/>
            </a:endParaRPr>
          </a:p>
          <a:p>
            <a:pPr eaLnBrk="1" hangingPunct="1">
              <a:buFont typeface="Calibri" panose="020F0502020204030204" pitchFamily="34" charset="0"/>
              <a:buAutoNum type="arabicPeriod"/>
            </a:pPr>
            <a:r>
              <a:rPr lang="en-US" altLang="en-US" sz="2100" b="1">
                <a:latin typeface="Arial" panose="020B0604020202020204" pitchFamily="34" charset="0"/>
              </a:rPr>
              <a:t>When was the last safety meeting your employees attended?</a:t>
            </a:r>
          </a:p>
          <a:p>
            <a:pPr eaLnBrk="1" hangingPunct="1">
              <a:buFont typeface="Calibri" panose="020F0502020204030204" pitchFamily="34" charset="0"/>
              <a:buAutoNum type="arabicPeriod"/>
            </a:pPr>
            <a:endParaRPr lang="en-US" altLang="en-US" sz="2100" b="1">
              <a:latin typeface="Arial" panose="020B0604020202020204" pitchFamily="34" charset="0"/>
            </a:endParaRPr>
          </a:p>
          <a:p>
            <a:pPr>
              <a:buFont typeface="Calibri" panose="020F0502020204030204" pitchFamily="34" charset="0"/>
              <a:buAutoNum type="arabicPeriod"/>
            </a:pPr>
            <a:r>
              <a:rPr lang="en-US" altLang="en-US" sz="2100" b="1">
                <a:latin typeface="Arial" panose="020B0604020202020204" pitchFamily="34" charset="0"/>
              </a:rPr>
              <a:t>Does anyone perform documented inspections / observations?</a:t>
            </a:r>
          </a:p>
          <a:p>
            <a:pPr eaLnBrk="1" hangingPunct="1">
              <a:buFont typeface="Calibri" panose="020F0502020204030204" pitchFamily="34" charset="0"/>
              <a:buAutoNum type="arabicPeriod"/>
            </a:pPr>
            <a:endParaRPr lang="en-US" altLang="en-US" sz="2100" b="1">
              <a:latin typeface="Arial" panose="020B0604020202020204" pitchFamily="34" charset="0"/>
            </a:endParaRPr>
          </a:p>
          <a:p>
            <a:pPr eaLnBrk="1" hangingPunct="1">
              <a:buFont typeface="Calibri" panose="020F0502020204030204" pitchFamily="34" charset="0"/>
              <a:buAutoNum type="arabicPeriod"/>
            </a:pPr>
            <a:r>
              <a:rPr lang="en-US" altLang="en-US" sz="2100" b="1">
                <a:latin typeface="Arial" panose="020B0604020202020204" pitchFamily="34" charset="0"/>
              </a:rPr>
              <a:t>When was the last time corrective action occurred after an unsafe act / condition?</a:t>
            </a:r>
          </a:p>
        </p:txBody>
      </p:sp>
    </p:spTree>
    <p:custDataLst>
      <p:tags r:id="rId1"/>
    </p:custDataLst>
    <p:extLst>
      <p:ext uri="{BB962C8B-B14F-4D97-AF65-F5344CB8AC3E}">
        <p14:creationId xmlns:p14="http://schemas.microsoft.com/office/powerpoint/2010/main" val="181816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92B7228-7F75-063F-F79E-15351375E2D8}"/>
              </a:ext>
            </a:extLst>
          </p:cNvPr>
          <p:cNvSpPr/>
          <p:nvPr/>
        </p:nvSpPr>
        <p:spPr>
          <a:xfrm rot="10800000" flipV="1">
            <a:off x="680481" y="1226286"/>
            <a:ext cx="6046378" cy="292041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164475EA-F786-54BC-E005-B2E891D3893F}"/>
              </a:ext>
            </a:extLst>
          </p:cNvPr>
          <p:cNvSpPr/>
          <p:nvPr/>
        </p:nvSpPr>
        <p:spPr>
          <a:xfrm rot="20078841">
            <a:off x="226828" y="1410584"/>
            <a:ext cx="5947144" cy="12262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Black" panose="020B0A04020102020204" pitchFamily="34" charset="0"/>
              </a:rPr>
              <a:t>AS RISK GOES UP</a:t>
            </a:r>
          </a:p>
        </p:txBody>
      </p:sp>
      <p:sp>
        <p:nvSpPr>
          <p:cNvPr id="6" name="Arrow: Up 5">
            <a:extLst>
              <a:ext uri="{FF2B5EF4-FFF2-40B4-BE49-F238E27FC236}">
                <a16:creationId xmlns:a16="http://schemas.microsoft.com/office/drawing/2014/main" id="{ACFC5CF5-F592-8D15-18B3-375404C0F837}"/>
              </a:ext>
            </a:extLst>
          </p:cNvPr>
          <p:cNvSpPr/>
          <p:nvPr/>
        </p:nvSpPr>
        <p:spPr>
          <a:xfrm>
            <a:off x="6470060" y="458086"/>
            <a:ext cx="1965423" cy="3515834"/>
          </a:xfrm>
          <a:prstGeom prst="upArrow">
            <a:avLst>
              <a:gd name="adj1" fmla="val 50000"/>
              <a:gd name="adj2" fmla="val 7957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5F659F-5DAA-A1E5-7FA9-B04AB0871BC8}"/>
              </a:ext>
            </a:extLst>
          </p:cNvPr>
          <p:cNvSpPr txBox="1"/>
          <p:nvPr/>
        </p:nvSpPr>
        <p:spPr>
          <a:xfrm>
            <a:off x="7100589" y="1169580"/>
            <a:ext cx="313848" cy="2585323"/>
          </a:xfrm>
          <a:prstGeom prst="rect">
            <a:avLst/>
          </a:prstGeom>
          <a:noFill/>
        </p:spPr>
        <p:txBody>
          <a:bodyPr wrap="square" rtlCol="0">
            <a:spAutoFit/>
          </a:bodyPr>
          <a:lstStyle/>
          <a:p>
            <a:pPr algn="ctr"/>
            <a:r>
              <a:rPr lang="en-US">
                <a:solidFill>
                  <a:schemeClr val="bg1"/>
                </a:solidFill>
                <a:latin typeface="Arial Black" panose="020B0A04020102020204" pitchFamily="34" charset="0"/>
              </a:rPr>
              <a:t>A</a:t>
            </a:r>
          </a:p>
          <a:p>
            <a:pPr algn="ctr"/>
            <a:r>
              <a:rPr lang="en-US">
                <a:solidFill>
                  <a:schemeClr val="bg1"/>
                </a:solidFill>
                <a:latin typeface="Arial Black" panose="020B0A04020102020204" pitchFamily="34" charset="0"/>
              </a:rPr>
              <a:t>T</a:t>
            </a:r>
          </a:p>
          <a:p>
            <a:pPr algn="ctr"/>
            <a:r>
              <a:rPr lang="en-US">
                <a:solidFill>
                  <a:schemeClr val="bg1"/>
                </a:solidFill>
                <a:latin typeface="Arial Black" panose="020B0A04020102020204" pitchFamily="34" charset="0"/>
              </a:rPr>
              <a:t>T</a:t>
            </a:r>
          </a:p>
          <a:p>
            <a:pPr algn="ctr"/>
            <a:r>
              <a:rPr lang="en-US">
                <a:solidFill>
                  <a:schemeClr val="bg1"/>
                </a:solidFill>
                <a:latin typeface="Arial Black" panose="020B0A04020102020204" pitchFamily="34" charset="0"/>
              </a:rPr>
              <a:t>E</a:t>
            </a:r>
          </a:p>
          <a:p>
            <a:pPr algn="ctr"/>
            <a:r>
              <a:rPr lang="en-US">
                <a:solidFill>
                  <a:schemeClr val="bg1"/>
                </a:solidFill>
                <a:latin typeface="Arial Black" panose="020B0A04020102020204" pitchFamily="34" charset="0"/>
              </a:rPr>
              <a:t>N</a:t>
            </a:r>
          </a:p>
          <a:p>
            <a:pPr algn="ctr"/>
            <a:r>
              <a:rPr lang="en-US">
                <a:solidFill>
                  <a:schemeClr val="bg1"/>
                </a:solidFill>
                <a:latin typeface="Arial Black" panose="020B0A04020102020204" pitchFamily="34" charset="0"/>
              </a:rPr>
              <a:t>T</a:t>
            </a:r>
          </a:p>
          <a:p>
            <a:pPr algn="ctr"/>
            <a:r>
              <a:rPr lang="en-US">
                <a:solidFill>
                  <a:schemeClr val="bg1"/>
                </a:solidFill>
                <a:latin typeface="Arial Black" panose="020B0A04020102020204" pitchFamily="34" charset="0"/>
              </a:rPr>
              <a:t>I </a:t>
            </a:r>
          </a:p>
          <a:p>
            <a:pPr algn="ctr"/>
            <a:r>
              <a:rPr lang="en-US">
                <a:solidFill>
                  <a:schemeClr val="bg1"/>
                </a:solidFill>
                <a:latin typeface="Arial Black" panose="020B0A04020102020204" pitchFamily="34" charset="0"/>
              </a:rPr>
              <a:t>O</a:t>
            </a:r>
          </a:p>
          <a:p>
            <a:pPr algn="ctr"/>
            <a:r>
              <a:rPr lang="en-US">
                <a:solidFill>
                  <a:schemeClr val="bg1"/>
                </a:solidFill>
                <a:latin typeface="Arial Black" panose="020B0A04020102020204" pitchFamily="34" charset="0"/>
              </a:rPr>
              <a:t>N</a:t>
            </a:r>
          </a:p>
        </p:txBody>
      </p:sp>
      <p:sp>
        <p:nvSpPr>
          <p:cNvPr id="8" name="TextBox 7">
            <a:extLst>
              <a:ext uri="{FF2B5EF4-FFF2-40B4-BE49-F238E27FC236}">
                <a16:creationId xmlns:a16="http://schemas.microsoft.com/office/drawing/2014/main" id="{1D95D9F1-B043-8918-DC0A-F4526ABEE56F}"/>
              </a:ext>
            </a:extLst>
          </p:cNvPr>
          <p:cNvSpPr txBox="1"/>
          <p:nvPr/>
        </p:nvSpPr>
        <p:spPr>
          <a:xfrm>
            <a:off x="2675208" y="3129837"/>
            <a:ext cx="3813544" cy="923330"/>
          </a:xfrm>
          <a:prstGeom prst="rect">
            <a:avLst/>
          </a:prstGeom>
          <a:noFill/>
        </p:spPr>
        <p:txBody>
          <a:bodyPr wrap="square" rtlCol="0">
            <a:spAutoFit/>
          </a:bodyPr>
          <a:lstStyle/>
          <a:p>
            <a:pPr algn="ctr"/>
            <a:r>
              <a:rPr lang="en-US">
                <a:solidFill>
                  <a:schemeClr val="bg1"/>
                </a:solidFill>
                <a:latin typeface="Arial Black" panose="020B0A04020102020204" pitchFamily="34" charset="0"/>
              </a:rPr>
              <a:t>EXPOSURE TO INJURY FROM WORK OR TASK HAZARDS</a:t>
            </a:r>
          </a:p>
        </p:txBody>
      </p:sp>
      <p:sp>
        <p:nvSpPr>
          <p:cNvPr id="2" name="TextBox 1">
            <a:extLst>
              <a:ext uri="{FF2B5EF4-FFF2-40B4-BE49-F238E27FC236}">
                <a16:creationId xmlns:a16="http://schemas.microsoft.com/office/drawing/2014/main" id="{89781416-8F27-8E8F-4608-13910BA72318}"/>
              </a:ext>
            </a:extLst>
          </p:cNvPr>
          <p:cNvSpPr txBox="1"/>
          <p:nvPr/>
        </p:nvSpPr>
        <p:spPr>
          <a:xfrm>
            <a:off x="7347684" y="1179030"/>
            <a:ext cx="313848" cy="2308324"/>
          </a:xfrm>
          <a:prstGeom prst="rect">
            <a:avLst/>
          </a:prstGeom>
          <a:noFill/>
        </p:spPr>
        <p:txBody>
          <a:bodyPr wrap="square" rtlCol="0">
            <a:spAutoFit/>
          </a:bodyPr>
          <a:lstStyle/>
          <a:p>
            <a:pPr algn="ctr"/>
            <a:r>
              <a:rPr lang="en-US">
                <a:solidFill>
                  <a:schemeClr val="bg1"/>
                </a:solidFill>
                <a:latin typeface="Arial Black" panose="020B0A04020102020204" pitchFamily="34" charset="0"/>
              </a:rPr>
              <a:t>E</a:t>
            </a:r>
          </a:p>
          <a:p>
            <a:pPr algn="ctr"/>
            <a:r>
              <a:rPr lang="en-US">
                <a:solidFill>
                  <a:schemeClr val="bg1"/>
                </a:solidFill>
                <a:latin typeface="Arial Black" panose="020B0A04020102020204" pitchFamily="34" charset="0"/>
              </a:rPr>
              <a:t>M</a:t>
            </a:r>
          </a:p>
          <a:p>
            <a:pPr algn="ctr"/>
            <a:r>
              <a:rPr lang="en-US">
                <a:solidFill>
                  <a:schemeClr val="bg1"/>
                </a:solidFill>
                <a:latin typeface="Arial Black" panose="020B0A04020102020204" pitchFamily="34" charset="0"/>
              </a:rPr>
              <a:t>P</a:t>
            </a:r>
          </a:p>
          <a:p>
            <a:pPr algn="ctr"/>
            <a:r>
              <a:rPr lang="en-US">
                <a:solidFill>
                  <a:schemeClr val="bg1"/>
                </a:solidFill>
                <a:latin typeface="Arial Black" panose="020B0A04020102020204" pitchFamily="34" charset="0"/>
              </a:rPr>
              <a:t>H</a:t>
            </a:r>
          </a:p>
          <a:p>
            <a:pPr algn="ctr"/>
            <a:r>
              <a:rPr lang="en-US">
                <a:solidFill>
                  <a:schemeClr val="bg1"/>
                </a:solidFill>
                <a:latin typeface="Arial Black" panose="020B0A04020102020204" pitchFamily="34" charset="0"/>
              </a:rPr>
              <a:t>A</a:t>
            </a:r>
          </a:p>
          <a:p>
            <a:pPr algn="ctr"/>
            <a:r>
              <a:rPr lang="en-US">
                <a:solidFill>
                  <a:schemeClr val="bg1"/>
                </a:solidFill>
                <a:latin typeface="Arial Black" panose="020B0A04020102020204" pitchFamily="34" charset="0"/>
              </a:rPr>
              <a:t>S</a:t>
            </a:r>
          </a:p>
          <a:p>
            <a:pPr algn="ctr"/>
            <a:r>
              <a:rPr lang="en-US">
                <a:solidFill>
                  <a:schemeClr val="bg1"/>
                </a:solidFill>
                <a:latin typeface="Arial Black" panose="020B0A04020102020204" pitchFamily="34" charset="0"/>
              </a:rPr>
              <a:t>I</a:t>
            </a:r>
          </a:p>
          <a:p>
            <a:pPr algn="ctr"/>
            <a:r>
              <a:rPr lang="en-US">
                <a:solidFill>
                  <a:schemeClr val="bg1"/>
                </a:solidFill>
                <a:latin typeface="Arial Black" panose="020B0A04020102020204" pitchFamily="34" charset="0"/>
              </a:rPr>
              <a:t>S</a:t>
            </a:r>
          </a:p>
        </p:txBody>
      </p:sp>
      <p:sp>
        <p:nvSpPr>
          <p:cNvPr id="3" name="TextBox 2">
            <a:extLst>
              <a:ext uri="{FF2B5EF4-FFF2-40B4-BE49-F238E27FC236}">
                <a16:creationId xmlns:a16="http://schemas.microsoft.com/office/drawing/2014/main" id="{6921BD75-8A6A-7AE2-7EC4-32FEBD6326D8}"/>
              </a:ext>
            </a:extLst>
          </p:cNvPr>
          <p:cNvSpPr txBox="1"/>
          <p:nvPr/>
        </p:nvSpPr>
        <p:spPr>
          <a:xfrm>
            <a:off x="7603220" y="1175339"/>
            <a:ext cx="313848" cy="1754326"/>
          </a:xfrm>
          <a:prstGeom prst="rect">
            <a:avLst/>
          </a:prstGeom>
          <a:noFill/>
        </p:spPr>
        <p:txBody>
          <a:bodyPr wrap="square" rtlCol="0">
            <a:spAutoFit/>
          </a:bodyPr>
          <a:lstStyle/>
          <a:p>
            <a:pPr algn="ctr"/>
            <a:r>
              <a:rPr lang="en-US">
                <a:solidFill>
                  <a:schemeClr val="bg1"/>
                </a:solidFill>
                <a:latin typeface="Arial Black" panose="020B0A04020102020204" pitchFamily="34" charset="0"/>
              </a:rPr>
              <a:t>E</a:t>
            </a:r>
          </a:p>
          <a:p>
            <a:pPr algn="ctr"/>
            <a:r>
              <a:rPr lang="en-US">
                <a:solidFill>
                  <a:schemeClr val="bg1"/>
                </a:solidFill>
                <a:latin typeface="Arial Black" panose="020B0A04020102020204" pitchFamily="34" charset="0"/>
              </a:rPr>
              <a:t>F</a:t>
            </a:r>
          </a:p>
          <a:p>
            <a:pPr algn="ctr"/>
            <a:r>
              <a:rPr lang="en-US">
                <a:solidFill>
                  <a:schemeClr val="bg1"/>
                </a:solidFill>
                <a:latin typeface="Arial Black" panose="020B0A04020102020204" pitchFamily="34" charset="0"/>
              </a:rPr>
              <a:t>F</a:t>
            </a:r>
          </a:p>
          <a:p>
            <a:pPr algn="ctr"/>
            <a:r>
              <a:rPr lang="en-US">
                <a:solidFill>
                  <a:schemeClr val="bg1"/>
                </a:solidFill>
                <a:latin typeface="Arial Black" panose="020B0A04020102020204" pitchFamily="34" charset="0"/>
              </a:rPr>
              <a:t>O</a:t>
            </a:r>
          </a:p>
          <a:p>
            <a:pPr algn="ctr"/>
            <a:r>
              <a:rPr lang="en-US">
                <a:solidFill>
                  <a:schemeClr val="bg1"/>
                </a:solidFill>
                <a:latin typeface="Arial Black" panose="020B0A04020102020204" pitchFamily="34" charset="0"/>
              </a:rPr>
              <a:t>R</a:t>
            </a:r>
          </a:p>
          <a:p>
            <a:pPr algn="ctr"/>
            <a:r>
              <a:rPr lang="en-US">
                <a:solidFill>
                  <a:schemeClr val="bg1"/>
                </a:solidFill>
                <a:latin typeface="Arial Black" panose="020B0A04020102020204" pitchFamily="34" charset="0"/>
              </a:rPr>
              <a:t>T</a:t>
            </a:r>
          </a:p>
        </p:txBody>
      </p:sp>
    </p:spTree>
    <p:extLst>
      <p:ext uri="{BB962C8B-B14F-4D97-AF65-F5344CB8AC3E}">
        <p14:creationId xmlns:p14="http://schemas.microsoft.com/office/powerpoint/2010/main" val="735818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6367B-92EC-D74C-551E-28D5EA9758D0}"/>
              </a:ext>
            </a:extLst>
          </p:cNvPr>
          <p:cNvPicPr>
            <a:picLocks noChangeAspect="1"/>
          </p:cNvPicPr>
          <p:nvPr/>
        </p:nvPicPr>
        <p:blipFill>
          <a:blip r:embed="rId2"/>
          <a:stretch>
            <a:fillRect/>
          </a:stretch>
        </p:blipFill>
        <p:spPr>
          <a:xfrm>
            <a:off x="369487" y="381933"/>
            <a:ext cx="5989812" cy="4304367"/>
          </a:xfrm>
          <a:prstGeom prst="rect">
            <a:avLst/>
          </a:prstGeom>
        </p:spPr>
      </p:pic>
      <p:pic>
        <p:nvPicPr>
          <p:cNvPr id="2" name="Picture 1">
            <a:extLst>
              <a:ext uri="{FF2B5EF4-FFF2-40B4-BE49-F238E27FC236}">
                <a16:creationId xmlns:a16="http://schemas.microsoft.com/office/drawing/2014/main" id="{13622F40-BE47-D738-9AAA-3A2DCCF72325}"/>
              </a:ext>
            </a:extLst>
          </p:cNvPr>
          <p:cNvPicPr>
            <a:picLocks noChangeAspect="1"/>
          </p:cNvPicPr>
          <p:nvPr/>
        </p:nvPicPr>
        <p:blipFill>
          <a:blip r:embed="rId3"/>
          <a:stretch>
            <a:fillRect/>
          </a:stretch>
        </p:blipFill>
        <p:spPr>
          <a:xfrm>
            <a:off x="6996223" y="180785"/>
            <a:ext cx="1616149" cy="4406908"/>
          </a:xfrm>
          <a:prstGeom prst="rect">
            <a:avLst/>
          </a:prstGeom>
          <a:ln w="57150">
            <a:solidFill>
              <a:srgbClr val="FF0000"/>
            </a:solidFill>
          </a:ln>
        </p:spPr>
      </p:pic>
    </p:spTree>
    <p:extLst>
      <p:ext uri="{BB962C8B-B14F-4D97-AF65-F5344CB8AC3E}">
        <p14:creationId xmlns:p14="http://schemas.microsoft.com/office/powerpoint/2010/main" val="305655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Are Prisms? | Wonderopolis">
            <a:extLst>
              <a:ext uri="{FF2B5EF4-FFF2-40B4-BE49-F238E27FC236}">
                <a16:creationId xmlns:a16="http://schemas.microsoft.com/office/drawing/2014/main" id="{DBE9B63E-37BE-9DAA-65BB-FF364B6D5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97" y="1036279"/>
            <a:ext cx="7775781" cy="402078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EAD1E9-D3B5-92AE-2A1D-BB3EA5740F17}"/>
              </a:ext>
            </a:extLst>
          </p:cNvPr>
          <p:cNvSpPr/>
          <p:nvPr/>
        </p:nvSpPr>
        <p:spPr>
          <a:xfrm rot="21106495">
            <a:off x="125672" y="2505075"/>
            <a:ext cx="2166545" cy="388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Safety Activities</a:t>
            </a:r>
          </a:p>
        </p:txBody>
      </p:sp>
      <p:sp>
        <p:nvSpPr>
          <p:cNvPr id="7" name="Arrow: Right 6">
            <a:extLst>
              <a:ext uri="{FF2B5EF4-FFF2-40B4-BE49-F238E27FC236}">
                <a16:creationId xmlns:a16="http://schemas.microsoft.com/office/drawing/2014/main" id="{1439BA6C-EA58-8C47-863A-E0FBAC3333F8}"/>
              </a:ext>
            </a:extLst>
          </p:cNvPr>
          <p:cNvSpPr/>
          <p:nvPr/>
        </p:nvSpPr>
        <p:spPr>
          <a:xfrm rot="354851">
            <a:off x="4605822" y="2667950"/>
            <a:ext cx="2984227" cy="3886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Accurized Safety Efforts</a:t>
            </a:r>
          </a:p>
        </p:txBody>
      </p:sp>
      <p:sp>
        <p:nvSpPr>
          <p:cNvPr id="2" name="TextBox 1">
            <a:extLst>
              <a:ext uri="{FF2B5EF4-FFF2-40B4-BE49-F238E27FC236}">
                <a16:creationId xmlns:a16="http://schemas.microsoft.com/office/drawing/2014/main" id="{F831CB95-1323-6289-871A-95B83D553DC4}"/>
              </a:ext>
            </a:extLst>
          </p:cNvPr>
          <p:cNvSpPr txBox="1"/>
          <p:nvPr/>
        </p:nvSpPr>
        <p:spPr>
          <a:xfrm>
            <a:off x="1821712" y="3177748"/>
            <a:ext cx="2693581" cy="923330"/>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Top injury types &amp; risks</a:t>
            </a:r>
          </a:p>
          <a:p>
            <a:pPr algn="ctr"/>
            <a:r>
              <a:rPr lang="en-US">
                <a:latin typeface="Arial" panose="020B0604020202020204" pitchFamily="34" charset="0"/>
                <a:cs typeface="Arial" panose="020B0604020202020204" pitchFamily="34" charset="0"/>
              </a:rPr>
              <a:t>Top fatality risks</a:t>
            </a:r>
          </a:p>
          <a:p>
            <a:pPr algn="ctr"/>
            <a:r>
              <a:rPr lang="en-US">
                <a:latin typeface="Arial" panose="020B0604020202020204" pitchFamily="34" charset="0"/>
                <a:cs typeface="Arial" panose="020B0604020202020204" pitchFamily="34" charset="0"/>
              </a:rPr>
              <a:t>Top citations</a:t>
            </a:r>
          </a:p>
        </p:txBody>
      </p:sp>
      <p:sp>
        <p:nvSpPr>
          <p:cNvPr id="3" name="Title 3">
            <a:extLst>
              <a:ext uri="{FF2B5EF4-FFF2-40B4-BE49-F238E27FC236}">
                <a16:creationId xmlns:a16="http://schemas.microsoft.com/office/drawing/2014/main" id="{E36C595D-9C02-7B7A-EED0-23329EA4D36A}"/>
              </a:ext>
            </a:extLst>
          </p:cNvPr>
          <p:cNvSpPr>
            <a:spLocks noGrp="1"/>
          </p:cNvSpPr>
          <p:nvPr>
            <p:ph type="title"/>
          </p:nvPr>
        </p:nvSpPr>
        <p:spPr>
          <a:xfrm>
            <a:off x="0" y="42107"/>
            <a:ext cx="9144000" cy="994172"/>
          </a:xfrm>
        </p:spPr>
        <p:txBody>
          <a:bodyPr>
            <a:noAutofit/>
          </a:bodyPr>
          <a:lstStyle/>
          <a:p>
            <a:pPr algn="ctr"/>
            <a:r>
              <a:rPr lang="en-US" sz="2000"/>
              <a:t>All safety activities must be focused through the prism of priority – focus on the right things that reduce fatality &amp; injury risks, top citations.</a:t>
            </a:r>
          </a:p>
        </p:txBody>
      </p:sp>
      <p:sp>
        <p:nvSpPr>
          <p:cNvPr id="9" name="TextBox 8">
            <a:extLst>
              <a:ext uri="{FF2B5EF4-FFF2-40B4-BE49-F238E27FC236}">
                <a16:creationId xmlns:a16="http://schemas.microsoft.com/office/drawing/2014/main" id="{770CFEA2-6E0C-10E9-7F6B-DED2C2FBEF84}"/>
              </a:ext>
            </a:extLst>
          </p:cNvPr>
          <p:cNvSpPr txBox="1"/>
          <p:nvPr/>
        </p:nvSpPr>
        <p:spPr>
          <a:xfrm>
            <a:off x="109015" y="4455062"/>
            <a:ext cx="6341403" cy="369332"/>
          </a:xfrm>
          <a:prstGeom prst="rect">
            <a:avLst/>
          </a:prstGeom>
          <a:noFill/>
        </p:spPr>
        <p:txBody>
          <a:bodyPr wrap="square">
            <a:spAutoFit/>
          </a:bodyPr>
          <a:lstStyle/>
          <a:p>
            <a:r>
              <a:rPr lang="en-US"/>
              <a:t>https://wonderopolis.org/wonder/What-Are-Prisms</a:t>
            </a:r>
          </a:p>
        </p:txBody>
      </p:sp>
    </p:spTree>
    <p:extLst>
      <p:ext uri="{BB962C8B-B14F-4D97-AF65-F5344CB8AC3E}">
        <p14:creationId xmlns:p14="http://schemas.microsoft.com/office/powerpoint/2010/main" val="124292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FEC56-BDE0-5BF7-BF5E-7FD48FE23C0B}"/>
              </a:ext>
            </a:extLst>
          </p:cNvPr>
          <p:cNvSpPr>
            <a:spLocks noGrp="1"/>
          </p:cNvSpPr>
          <p:nvPr>
            <p:ph type="title"/>
          </p:nvPr>
        </p:nvSpPr>
        <p:spPr>
          <a:xfrm>
            <a:off x="0" y="479351"/>
            <a:ext cx="9144000" cy="994172"/>
          </a:xfrm>
        </p:spPr>
        <p:txBody>
          <a:bodyPr>
            <a:normAutofit/>
          </a:bodyPr>
          <a:lstStyle/>
          <a:p>
            <a:pPr algn="ctr"/>
            <a:r>
              <a:rPr lang="en-US" sz="4000"/>
              <a:t>Loss Prevention – What is a “</a:t>
            </a:r>
            <a:r>
              <a:rPr lang="en-US" sz="4000" i="1"/>
              <a:t>Loss</a:t>
            </a:r>
            <a:r>
              <a:rPr lang="en-US" sz="4000"/>
              <a:t>”</a:t>
            </a:r>
          </a:p>
        </p:txBody>
      </p:sp>
      <p:sp>
        <p:nvSpPr>
          <p:cNvPr id="5" name="Content Placeholder 4">
            <a:extLst>
              <a:ext uri="{FF2B5EF4-FFF2-40B4-BE49-F238E27FC236}">
                <a16:creationId xmlns:a16="http://schemas.microsoft.com/office/drawing/2014/main" id="{D8BF39CA-222B-D05C-07AD-895B432D7359}"/>
              </a:ext>
            </a:extLst>
          </p:cNvPr>
          <p:cNvSpPr>
            <a:spLocks noGrp="1"/>
          </p:cNvSpPr>
          <p:nvPr>
            <p:ph idx="1"/>
          </p:nvPr>
        </p:nvSpPr>
        <p:spPr>
          <a:xfrm>
            <a:off x="85060" y="1595604"/>
            <a:ext cx="8973879" cy="3217401"/>
          </a:xfrm>
        </p:spPr>
        <p:txBody>
          <a:bodyPr>
            <a:normAutofit/>
          </a:bodyPr>
          <a:lstStyle/>
          <a:p>
            <a:pPr>
              <a:buFont typeface="Wingdings" panose="05000000000000000000" pitchFamily="2" charset="2"/>
              <a:buChar char="ü"/>
            </a:pPr>
            <a:r>
              <a:rPr lang="en-US" sz="2400"/>
              <a:t>Properly administered plans reduce the frequency &amp; severity of </a:t>
            </a:r>
          </a:p>
          <a:p>
            <a:pPr lvl="1">
              <a:buFont typeface="Wingdings" panose="05000000000000000000" pitchFamily="2" charset="2"/>
              <a:buChar char="ü"/>
            </a:pPr>
            <a:r>
              <a:rPr lang="en-US" sz="2500"/>
              <a:t>Sudden traumatic incidents</a:t>
            </a:r>
          </a:p>
          <a:p>
            <a:pPr lvl="1">
              <a:buFont typeface="Wingdings" panose="05000000000000000000" pitchFamily="2" charset="2"/>
              <a:buChar char="ü"/>
            </a:pPr>
            <a:r>
              <a:rPr lang="en-US" sz="2500"/>
              <a:t>Occupational disease</a:t>
            </a:r>
          </a:p>
          <a:p>
            <a:pPr>
              <a:buFont typeface="Wingdings" panose="05000000000000000000" pitchFamily="2" charset="2"/>
              <a:buChar char="ü"/>
            </a:pPr>
            <a:endParaRPr lang="en-US" sz="2800"/>
          </a:p>
          <a:p>
            <a:pPr>
              <a:buFont typeface="Wingdings" panose="05000000000000000000" pitchFamily="2" charset="2"/>
              <a:buChar char="ü"/>
            </a:pPr>
            <a:r>
              <a:rPr lang="en-US" sz="2400"/>
              <a:t>When an incident occurs, loss management controls</a:t>
            </a:r>
          </a:p>
          <a:p>
            <a:pPr lvl="1">
              <a:buFont typeface="Wingdings" panose="05000000000000000000" pitchFamily="2" charset="2"/>
              <a:buChar char="ü"/>
            </a:pPr>
            <a:r>
              <a:rPr lang="en-US" sz="2500"/>
              <a:t>Direct Costs</a:t>
            </a:r>
          </a:p>
          <a:p>
            <a:pPr lvl="1">
              <a:buFont typeface="Wingdings" panose="05000000000000000000" pitchFamily="2" charset="2"/>
              <a:buChar char="ü"/>
            </a:pPr>
            <a:r>
              <a:rPr lang="en-US" sz="2500"/>
              <a:t>Indirect Costs</a:t>
            </a:r>
          </a:p>
        </p:txBody>
      </p:sp>
    </p:spTree>
    <p:extLst>
      <p:ext uri="{BB962C8B-B14F-4D97-AF65-F5344CB8AC3E}">
        <p14:creationId xmlns:p14="http://schemas.microsoft.com/office/powerpoint/2010/main" val="1140958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M Powerpoin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6F2769-7194-4217-93D3-3AF3A4742282}">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Application>Microsoft Office PowerPoint</Application>
  <PresentationFormat>On-screen Show (16:9)</PresentationFormat>
  <Slides>40</Slides>
  <Notes>3</Notes>
  <HiddenSlides>0</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Custom Design</vt:lpstr>
      <vt:lpstr>MEM Powerpoint Template</vt:lpstr>
      <vt:lpstr>PowerPoint Presentation</vt:lpstr>
      <vt:lpstr>Purpose of a Safety Program?</vt:lpstr>
      <vt:lpstr>PowerPoint Presentation</vt:lpstr>
      <vt:lpstr>Each safety rule matters… The only way to make a safety rule effective:</vt:lpstr>
      <vt:lpstr>PowerPoint Presentation</vt:lpstr>
      <vt:lpstr>PowerPoint Presentation</vt:lpstr>
      <vt:lpstr>PowerPoint Presentation</vt:lpstr>
      <vt:lpstr>All safety activities must be focused through the prism of priority – focus on the right things that reduce fatality &amp; injury risks, top citations.</vt:lpstr>
      <vt:lpstr>Loss Prevention – What is a “Loss”</vt:lpstr>
      <vt:lpstr>29 USC 654 General Duty Clause Did you know OSHA wants employees to follow safety rules?</vt:lpstr>
      <vt:lpstr>OSHA Employee Misconduct Defense</vt:lpstr>
      <vt:lpstr>PowerPoint Presentation</vt:lpstr>
      <vt:lpstr>PowerPoint Presentation</vt:lpstr>
      <vt:lpstr>PowerPoint Presentation</vt:lpstr>
      <vt:lpstr>Hierarchy of Work-Related Deaths</vt:lpstr>
      <vt:lpstr>Hierarchy of Injuries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MUST-HAVES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revision>1</cp:revision>
  <dcterms:created xsi:type="dcterms:W3CDTF">2010-04-12T23:12:02Z</dcterms:created>
  <dcterms:modified xsi:type="dcterms:W3CDTF">2024-04-11T16:22:20Z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